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9"/>
  </p:notesMasterIdLst>
  <p:sldIdLst>
    <p:sldId id="256" r:id="rId2"/>
    <p:sldId id="258" r:id="rId3"/>
    <p:sldId id="272" r:id="rId4"/>
    <p:sldId id="277" r:id="rId5"/>
    <p:sldId id="273" r:id="rId6"/>
    <p:sldId id="278" r:id="rId7"/>
    <p:sldId id="264" r:id="rId8"/>
  </p:sldIdLst>
  <p:sldSz cx="12192000" cy="6858000"/>
  <p:notesSz cx="6858000" cy="9144000"/>
  <p:embeddedFontLst>
    <p:embeddedFont>
      <p:font typeface="Garamond" panose="02020404030301010803" pitchFamily="18" charset="0"/>
      <p:regular r:id="rId10"/>
      <p:bold r:id="rId11"/>
      <p:italic r:id="rId12"/>
    </p:embeddedFont>
    <p:embeddedFont>
      <p:font typeface="Lexend Light" panose="020B0604020202020204" charset="0"/>
      <p:regular r:id="rId13"/>
      <p:bold r:id="rId14"/>
    </p:embeddedFont>
    <p:embeddedFont>
      <p:font typeface="Oswald" panose="00000500000000000000" pitchFamily="2" charset="0"/>
      <p:regular r:id="rId15"/>
      <p:bold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3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1ee66ead53e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1ee66ead53e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afc8537736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afc8537736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afc8537736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afc8537736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900441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afc8537736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afc8537736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2205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afc8537736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afc8537736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7046355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a:extLst>
            <a:ext uri="{FF2B5EF4-FFF2-40B4-BE49-F238E27FC236}">
              <a16:creationId xmlns:a16="http://schemas.microsoft.com/office/drawing/2014/main" id="{EBA1EA34-9FB9-CE99-686D-D5B7E3085D2F}"/>
            </a:ext>
          </a:extLst>
        </p:cNvPr>
        <p:cNvGrpSpPr/>
        <p:nvPr/>
      </p:nvGrpSpPr>
      <p:grpSpPr>
        <a:xfrm>
          <a:off x="0" y="0"/>
          <a:ext cx="0" cy="0"/>
          <a:chOff x="0" y="0"/>
          <a:chExt cx="0" cy="0"/>
        </a:xfrm>
      </p:grpSpPr>
      <p:sp>
        <p:nvSpPr>
          <p:cNvPr id="100" name="Google Shape;100;g2afc8537736_0_227:notes">
            <a:extLst>
              <a:ext uri="{FF2B5EF4-FFF2-40B4-BE49-F238E27FC236}">
                <a16:creationId xmlns:a16="http://schemas.microsoft.com/office/drawing/2014/main" id="{2A729FE2-3F9F-AA6B-FA0F-8553AE46692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afc8537736_0_227:notes">
            <a:extLst>
              <a:ext uri="{FF2B5EF4-FFF2-40B4-BE49-F238E27FC236}">
                <a16:creationId xmlns:a16="http://schemas.microsoft.com/office/drawing/2014/main" id="{DABFA519-DE16-3D33-D683-1EF81D70BB6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74151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1ee5e2f3b5f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1ee5e2f3b5f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CO"/>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CO"/>
              <a:t>‹Nº›</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p:nvPr/>
        </p:nvSpPr>
        <p:spPr>
          <a:xfrm>
            <a:off x="0" y="-2125"/>
            <a:ext cx="12206700" cy="6857700"/>
          </a:xfrm>
          <a:prstGeom prst="rect">
            <a:avLst/>
          </a:prstGeom>
          <a:solidFill>
            <a:srgbClr val="E4032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Calibri"/>
              <a:ea typeface="Calibri"/>
              <a:cs typeface="Calibri"/>
              <a:sym typeface="Calibri"/>
            </a:endParaRPr>
          </a:p>
        </p:txBody>
      </p:sp>
      <p:sp>
        <p:nvSpPr>
          <p:cNvPr id="85" name="Google Shape;85;p13"/>
          <p:cNvSpPr/>
          <p:nvPr/>
        </p:nvSpPr>
        <p:spPr>
          <a:xfrm flipH="1">
            <a:off x="10965015" y="2532197"/>
            <a:ext cx="1245300" cy="43254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86" name="Google Shape;86;p13"/>
          <p:cNvSpPr/>
          <p:nvPr/>
        </p:nvSpPr>
        <p:spPr>
          <a:xfrm rot="10800000">
            <a:off x="10965015" y="-103"/>
            <a:ext cx="1245300" cy="2532300"/>
          </a:xfrm>
          <a:prstGeom prst="rtTriangle">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sp>
        <p:nvSpPr>
          <p:cNvPr id="87" name="Google Shape;87;p13"/>
          <p:cNvSpPr/>
          <p:nvPr/>
        </p:nvSpPr>
        <p:spPr>
          <a:xfrm flipH="1">
            <a:off x="0" y="-1"/>
            <a:ext cx="3074100" cy="6855575"/>
          </a:xfrm>
          <a:prstGeom prst="parallelogram">
            <a:avLst>
              <a:gd name="adj" fmla="val 71939"/>
            </a:avLst>
          </a:prstGeom>
          <a:solidFill>
            <a:schemeClr val="accent4"/>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88" name="Google Shape;88;p13"/>
          <p:cNvPicPr preferRelativeResize="0"/>
          <p:nvPr/>
        </p:nvPicPr>
        <p:blipFill>
          <a:blip r:embed="rId3">
            <a:alphaModFix/>
          </a:blip>
          <a:stretch>
            <a:fillRect/>
          </a:stretch>
        </p:blipFill>
        <p:spPr>
          <a:xfrm>
            <a:off x="4814761" y="5418250"/>
            <a:ext cx="2562473" cy="838301"/>
          </a:xfrm>
          <a:prstGeom prst="rect">
            <a:avLst/>
          </a:prstGeom>
          <a:noFill/>
          <a:ln>
            <a:noFill/>
          </a:ln>
        </p:spPr>
      </p:pic>
      <p:sp>
        <p:nvSpPr>
          <p:cNvPr id="89" name="Google Shape;89;p13"/>
          <p:cNvSpPr txBox="1"/>
          <p:nvPr/>
        </p:nvSpPr>
        <p:spPr>
          <a:xfrm>
            <a:off x="2731475" y="1196125"/>
            <a:ext cx="6729000" cy="3794855"/>
          </a:xfrm>
          <a:prstGeom prst="rect">
            <a:avLst/>
          </a:prstGeom>
          <a:noFill/>
          <a:ln>
            <a:noFill/>
          </a:ln>
        </p:spPr>
        <p:txBody>
          <a:bodyPr spcFirstLastPara="1" wrap="square" lIns="91425" tIns="91425" rIns="91425" bIns="91425" anchor="t" anchorCtr="0">
            <a:spAutoFit/>
          </a:bodyPr>
          <a:lstStyle/>
          <a:p>
            <a:pPr lvl="0" algn="ctr">
              <a:lnSpc>
                <a:spcPct val="115000"/>
              </a:lnSpc>
            </a:pPr>
            <a:r>
              <a:rPr lang="es-CO" sz="5100" b="1" dirty="0">
                <a:solidFill>
                  <a:schemeClr val="lt1"/>
                </a:solidFill>
                <a:latin typeface="Oswald"/>
                <a:ea typeface="Oswald"/>
                <a:cs typeface="Oswald"/>
              </a:rPr>
              <a:t>INFORME PROYECTO NUEVA SEDE</a:t>
            </a:r>
            <a:endParaRPr sz="5100" b="1" dirty="0">
              <a:solidFill>
                <a:schemeClr val="lt1"/>
              </a:solidFill>
              <a:latin typeface="Oswald"/>
              <a:ea typeface="Oswald"/>
              <a:cs typeface="Oswald"/>
              <a:sym typeface="Oswald"/>
            </a:endParaRPr>
          </a:p>
          <a:p>
            <a:pPr marL="0" lvl="0" indent="0" algn="ctr" rtl="0">
              <a:lnSpc>
                <a:spcPct val="115000"/>
              </a:lnSpc>
              <a:spcBef>
                <a:spcPts val="0"/>
              </a:spcBef>
              <a:spcAft>
                <a:spcPts val="0"/>
              </a:spcAft>
              <a:buNone/>
            </a:pPr>
            <a:r>
              <a:rPr lang="en-CO" sz="5100" b="1" dirty="0">
                <a:solidFill>
                  <a:schemeClr val="lt1"/>
                </a:solidFill>
                <a:latin typeface="Oswald"/>
                <a:ea typeface="Oswald"/>
                <a:cs typeface="Oswald"/>
                <a:sym typeface="Oswald"/>
              </a:rPr>
              <a:t>Semana: </a:t>
            </a:r>
            <a:r>
              <a:rPr lang="es-CO" sz="5100" b="1" dirty="0">
                <a:solidFill>
                  <a:schemeClr val="lt1"/>
                </a:solidFill>
                <a:latin typeface="Oswald"/>
                <a:ea typeface="Oswald"/>
                <a:cs typeface="Oswald"/>
                <a:sym typeface="Oswald"/>
              </a:rPr>
              <a:t>3</a:t>
            </a:r>
            <a:r>
              <a:rPr lang="en-CO" sz="5100" dirty="0">
                <a:solidFill>
                  <a:schemeClr val="lt1"/>
                </a:solidFill>
                <a:latin typeface="Oswald"/>
                <a:ea typeface="Oswald"/>
                <a:cs typeface="Oswald"/>
                <a:sym typeface="Oswald"/>
              </a:rPr>
              <a:t> a</a:t>
            </a:r>
            <a:r>
              <a:rPr lang="es-CO" sz="5100" dirty="0">
                <a:solidFill>
                  <a:schemeClr val="lt1"/>
                </a:solidFill>
                <a:latin typeface="Oswald"/>
                <a:ea typeface="Oswald"/>
                <a:cs typeface="Oswald"/>
                <a:sym typeface="Oswald"/>
              </a:rPr>
              <a:t>l</a:t>
            </a:r>
            <a:r>
              <a:rPr lang="en-CO" sz="5100" dirty="0">
                <a:solidFill>
                  <a:schemeClr val="lt1"/>
                </a:solidFill>
                <a:latin typeface="Oswald"/>
                <a:ea typeface="Oswald"/>
                <a:cs typeface="Oswald"/>
                <a:sym typeface="Oswald"/>
              </a:rPr>
              <a:t> </a:t>
            </a:r>
            <a:r>
              <a:rPr lang="es-CO" sz="5100" b="1" dirty="0">
                <a:solidFill>
                  <a:schemeClr val="lt1"/>
                </a:solidFill>
                <a:latin typeface="Oswald"/>
                <a:ea typeface="Oswald"/>
                <a:cs typeface="Oswald"/>
                <a:sym typeface="Oswald"/>
              </a:rPr>
              <a:t>7</a:t>
            </a:r>
            <a:r>
              <a:rPr lang="en-CO" sz="5100" dirty="0">
                <a:solidFill>
                  <a:schemeClr val="lt1"/>
                </a:solidFill>
                <a:latin typeface="Oswald"/>
                <a:ea typeface="Oswald"/>
                <a:cs typeface="Oswald"/>
                <a:sym typeface="Oswald"/>
              </a:rPr>
              <a:t> de </a:t>
            </a:r>
            <a:r>
              <a:rPr lang="es-CO" sz="5100" dirty="0">
                <a:solidFill>
                  <a:schemeClr val="lt1"/>
                </a:solidFill>
                <a:latin typeface="Oswald"/>
                <a:ea typeface="Oswald"/>
                <a:cs typeface="Oswald"/>
                <a:sym typeface="Oswald"/>
              </a:rPr>
              <a:t>febrero 2025</a:t>
            </a:r>
            <a:endParaRPr sz="5100" dirty="0">
              <a:solidFill>
                <a:schemeClr val="lt1"/>
              </a:solidFill>
              <a:latin typeface="Oswald"/>
              <a:ea typeface="Oswald"/>
              <a:cs typeface="Oswald"/>
              <a:sym typeface="Oswa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4" name="Google Shape;103;p15">
            <a:extLst>
              <a:ext uri="{FF2B5EF4-FFF2-40B4-BE49-F238E27FC236}">
                <a16:creationId xmlns:a16="http://schemas.microsoft.com/office/drawing/2014/main" id="{C1FB2382-3E88-F5D5-9F30-5F129DBE3E42}"/>
              </a:ext>
            </a:extLst>
          </p:cNvPr>
          <p:cNvPicPr preferRelativeResize="0"/>
          <p:nvPr/>
        </p:nvPicPr>
        <p:blipFill>
          <a:blip r:embed="rId3">
            <a:alphaModFix/>
          </a:blip>
          <a:stretch>
            <a:fillRect/>
          </a:stretch>
        </p:blipFill>
        <p:spPr>
          <a:xfrm>
            <a:off x="-3017" y="-407"/>
            <a:ext cx="12192000" cy="6858052"/>
          </a:xfrm>
          <a:prstGeom prst="rect">
            <a:avLst/>
          </a:prstGeom>
          <a:noFill/>
          <a:ln>
            <a:noFill/>
          </a:ln>
        </p:spPr>
      </p:pic>
      <p:grpSp>
        <p:nvGrpSpPr>
          <p:cNvPr id="104" name="Google Shape;104;p15"/>
          <p:cNvGrpSpPr/>
          <p:nvPr/>
        </p:nvGrpSpPr>
        <p:grpSpPr>
          <a:xfrm>
            <a:off x="10943664" y="-52"/>
            <a:ext cx="1245319" cy="6857697"/>
            <a:chOff x="10950525" y="35050"/>
            <a:chExt cx="1239000" cy="6822900"/>
          </a:xfrm>
        </p:grpSpPr>
        <p:sp>
          <p:nvSpPr>
            <p:cNvPr id="105" name="Google Shape;105;p15"/>
            <p:cNvSpPr/>
            <p:nvPr/>
          </p:nvSpPr>
          <p:spPr>
            <a:xfrm flipH="1">
              <a:off x="10950525" y="2554450"/>
              <a:ext cx="1239000" cy="43035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 name="Google Shape;106;p15"/>
            <p:cNvSpPr/>
            <p:nvPr/>
          </p:nvSpPr>
          <p:spPr>
            <a:xfrm rot="10800000">
              <a:off x="10950525" y="35050"/>
              <a:ext cx="1239000" cy="2519400"/>
            </a:xfrm>
            <a:prstGeom prst="rtTriangle">
              <a:avLst/>
            </a:prstGeom>
            <a:solidFill>
              <a:srgbClr val="FDC31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07" name="Google Shape;107;p15"/>
            <p:cNvPicPr preferRelativeResize="0"/>
            <p:nvPr/>
          </p:nvPicPr>
          <p:blipFill>
            <a:blip r:embed="rId4">
              <a:alphaModFix/>
            </a:blip>
            <a:stretch>
              <a:fillRect/>
            </a:stretch>
          </p:blipFill>
          <p:spPr>
            <a:xfrm>
              <a:off x="11161009" y="6465999"/>
              <a:ext cx="949873" cy="310749"/>
            </a:xfrm>
            <a:prstGeom prst="rect">
              <a:avLst/>
            </a:prstGeom>
            <a:noFill/>
            <a:ln>
              <a:noFill/>
            </a:ln>
          </p:spPr>
        </p:pic>
      </p:grpSp>
      <p:sp>
        <p:nvSpPr>
          <p:cNvPr id="108" name="Google Shape;108;p15"/>
          <p:cNvSpPr txBox="1"/>
          <p:nvPr/>
        </p:nvSpPr>
        <p:spPr>
          <a:xfrm>
            <a:off x="741124" y="0"/>
            <a:ext cx="94584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CO" sz="3000" b="1" dirty="0">
                <a:solidFill>
                  <a:srgbClr val="E4032E"/>
                </a:solidFill>
                <a:latin typeface="Oswald"/>
                <a:ea typeface="Oswald"/>
                <a:cs typeface="Oswald"/>
                <a:sym typeface="Oswald"/>
              </a:rPr>
              <a:t>Avances</a:t>
            </a:r>
            <a:endParaRPr sz="3000" b="1" dirty="0">
              <a:solidFill>
                <a:srgbClr val="E4032E"/>
              </a:solidFill>
              <a:latin typeface="Oswald"/>
              <a:ea typeface="Oswald"/>
              <a:cs typeface="Oswald"/>
              <a:sym typeface="Oswald"/>
            </a:endParaRPr>
          </a:p>
        </p:txBody>
      </p:sp>
      <p:sp>
        <p:nvSpPr>
          <p:cNvPr id="3" name="Google Shape;109;p15">
            <a:extLst>
              <a:ext uri="{FF2B5EF4-FFF2-40B4-BE49-F238E27FC236}">
                <a16:creationId xmlns:a16="http://schemas.microsoft.com/office/drawing/2014/main" id="{68499893-D2AB-ED0D-4890-4704EA123BA1}"/>
              </a:ext>
            </a:extLst>
          </p:cNvPr>
          <p:cNvSpPr txBox="1"/>
          <p:nvPr/>
        </p:nvSpPr>
        <p:spPr>
          <a:xfrm>
            <a:off x="369493" y="566625"/>
            <a:ext cx="10571154" cy="5897069"/>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s-CO" sz="1800" b="1" u="sng" kern="100" dirty="0">
                <a:effectLst>
                  <a:outerShdw blurRad="38100" dist="38100" dir="2700000" algn="tl">
                    <a:srgbClr val="000000">
                      <a:alpha val="43137"/>
                    </a:srgbClr>
                  </a:outerShdw>
                </a:effectLst>
                <a:latin typeface="Garamond" panose="02020404030301010803" pitchFamily="18" charset="0"/>
                <a:ea typeface="Aptos" panose="020B0004020202020204" pitchFamily="34" charset="0"/>
                <a:cs typeface="Times New Roman" panose="02020603050405020304" pitchFamily="18" charset="0"/>
              </a:rPr>
              <a:t>ACTIVIDADES EJECUTADAS  EN ESTRUCTURACION PRECONTRACTUAL         </a:t>
            </a:r>
            <a:endParaRPr lang="es-CO" sz="1800" u="sng" kern="100" dirty="0">
              <a:effectLst>
                <a:outerShdw blurRad="38100" dist="38100" dir="2700000" algn="tl">
                  <a:srgbClr val="000000">
                    <a:alpha val="43137"/>
                  </a:srgbClr>
                </a:outerShdw>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b="1" i="1" u="sng" kern="100" dirty="0">
                <a:effectLst>
                  <a:outerShdw blurRad="38100" dist="38100" dir="2700000" algn="tl">
                    <a:srgbClr val="000000">
                      <a:alpha val="43137"/>
                    </a:srgbClr>
                  </a:outerShdw>
                </a:effectLst>
                <a:latin typeface="Garamond" panose="02020404030301010803" pitchFamily="18" charset="0"/>
                <a:ea typeface="Aptos" panose="020B0004020202020204" pitchFamily="34" charset="0"/>
                <a:cs typeface="Times New Roman" panose="02020603050405020304" pitchFamily="18" charset="0"/>
              </a:rPr>
              <a:t>Primero:</a:t>
            </a:r>
            <a:r>
              <a:rPr lang="es-CO" sz="1800" kern="100" dirty="0">
                <a:effectLst>
                  <a:outerShdw blurRad="38100" dist="38100" dir="2700000" algn="tl">
                    <a:srgbClr val="000000">
                      <a:alpha val="43137"/>
                    </a:srgbClr>
                  </a:outerShdw>
                </a:effectLst>
                <a:latin typeface="Garamond" panose="02020404030301010803" pitchFamily="18" charset="0"/>
                <a:ea typeface="Aptos" panose="020B0004020202020204" pitchFamily="34" charset="0"/>
                <a:cs typeface="Times New Roman" panose="02020603050405020304" pitchFamily="18" charset="0"/>
              </a:rPr>
              <a:t> </a:t>
            </a:r>
            <a:r>
              <a:rPr lang="es-CO" sz="1800" kern="100" dirty="0">
                <a:effectLst/>
                <a:latin typeface="Garamond" panose="02020404030301010803" pitchFamily="18" charset="0"/>
                <a:ea typeface="Aptos" panose="020B0004020202020204" pitchFamily="34" charset="0"/>
                <a:cs typeface="Times New Roman" panose="02020603050405020304" pitchFamily="18" charset="0"/>
              </a:rPr>
              <a:t>Del ejercicio técnico de construcción en cuanto a los </a:t>
            </a:r>
            <a:r>
              <a:rPr lang="es-CO" sz="1800" b="1" kern="100" dirty="0">
                <a:effectLst/>
                <a:latin typeface="Garamond" panose="02020404030301010803" pitchFamily="18" charset="0"/>
                <a:ea typeface="Aptos" panose="020B0004020202020204" pitchFamily="34" charset="0"/>
                <a:cs typeface="Times New Roman" panose="02020603050405020304" pitchFamily="18" charset="0"/>
              </a:rPr>
              <a:t>ESTUDIOS PRECONTRACTUALES </a:t>
            </a:r>
            <a:r>
              <a:rPr lang="es-CO" sz="1800" kern="100" dirty="0">
                <a:effectLst/>
                <a:latin typeface="Garamond" panose="02020404030301010803" pitchFamily="18" charset="0"/>
                <a:ea typeface="Aptos" panose="020B0004020202020204" pitchFamily="34" charset="0"/>
                <a:cs typeface="Times New Roman" panose="02020603050405020304" pitchFamily="18" charset="0"/>
              </a:rPr>
              <a:t>se ha identificado:</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buFont typeface="Wingdings" panose="05000000000000000000" pitchFamily="2" charset="2"/>
              <a:buChar char=""/>
            </a:pPr>
            <a:r>
              <a:rPr lang="es-CO" sz="1600" b="1" kern="100" dirty="0">
                <a:effectLst/>
                <a:latin typeface="Garamond" panose="02020404030301010803" pitchFamily="18" charset="0"/>
                <a:ea typeface="Aptos" panose="020B0004020202020204" pitchFamily="34" charset="0"/>
                <a:cs typeface="Times New Roman" panose="02020603050405020304" pitchFamily="18" charset="0"/>
              </a:rPr>
              <a:t>Acreditación de experiencia: </a:t>
            </a:r>
            <a:r>
              <a:rPr lang="es-CO" sz="1600" kern="100" dirty="0">
                <a:effectLst/>
                <a:latin typeface="Garamond" panose="02020404030301010803" pitchFamily="18" charset="0"/>
                <a:ea typeface="Aptos" panose="020B0004020202020204" pitchFamily="34" charset="0"/>
                <a:cs typeface="Arial" panose="020B0604020202020204" pitchFamily="34" charset="0"/>
              </a:rPr>
              <a:t>Para habilitarse en el Proceso de Contratación, el Proponente deberán acreditar con mínimo tres (3) contratos con las siguientes características:</a:t>
            </a:r>
          </a:p>
          <a:p>
            <a:pPr lvl="0" algn="just"/>
            <a:endParaRPr lang="es-CO" sz="1600" kern="100" dirty="0">
              <a:latin typeface="Garamond" panose="02020404030301010803" pitchFamily="18" charset="0"/>
              <a:ea typeface="Aptos" panose="020B0004020202020204" pitchFamily="34" charset="0"/>
              <a:cs typeface="Arial" panose="020B0604020202020204" pitchFamily="34" charset="0"/>
            </a:endParaRPr>
          </a:p>
          <a:p>
            <a:pPr marL="342900" lvl="0" indent="-342900" algn="just">
              <a:buFont typeface="+mj-lt"/>
              <a:buAutoNum type="arabicPeriod"/>
            </a:pPr>
            <a:r>
              <a:rPr lang="es-CO" sz="1600" kern="150" dirty="0">
                <a:latin typeface="Garamond" panose="02020404030301010803" pitchFamily="18" charset="0"/>
                <a:ea typeface="Times New Roman" panose="02020603050405020304" pitchFamily="18" charset="0"/>
                <a:cs typeface="Arial" panose="020B0604020202020204" pitchFamily="34" charset="0"/>
              </a:rPr>
              <a:t>A</a:t>
            </a:r>
            <a:r>
              <a:rPr lang="es-CO" sz="1600" kern="150" dirty="0">
                <a:effectLst/>
                <a:latin typeface="Garamond" panose="02020404030301010803" pitchFamily="18" charset="0"/>
                <a:ea typeface="Times New Roman" panose="02020603050405020304" pitchFamily="18" charset="0"/>
                <a:cs typeface="Arial" panose="020B0604020202020204" pitchFamily="34" charset="0"/>
              </a:rPr>
              <a:t>creditar la </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ejecución de un contrato de consultoría a edificaciones institucionales clasificadas dentro del subgrupo K.2.6.5 - SUBGRUPO DE OCUPACIÓN INSTITUCIONAL DE SEGURIDAD PÚBLICA (I-4) del grupo K.2.6 GRUPO DE OCUPACIÓN INSTITUCIONAL (I).</a:t>
            </a:r>
          </a:p>
          <a:p>
            <a:pPr marL="342900" lvl="0" indent="-342900" algn="just">
              <a:buFont typeface="+mj-lt"/>
              <a:buAutoNum type="arabicPeriod"/>
            </a:pPr>
            <a:endParaRPr lang="es-CO" sz="1600" kern="150" dirty="0">
              <a:effectLst/>
              <a:latin typeface="Garamond" panose="02020404030301010803" pitchFamily="18" charset="0"/>
              <a:ea typeface="Times New Roman" panose="02020603050405020304" pitchFamily="18" charset="0"/>
              <a:cs typeface="Arial" panose="020B0604020202020204" pitchFamily="34" charset="0"/>
            </a:endParaRPr>
          </a:p>
          <a:p>
            <a:pPr marL="342900" lvl="0" indent="-342900" algn="just">
              <a:buFont typeface="+mj-lt"/>
              <a:buAutoNum type="arabicPeriod"/>
            </a:pPr>
            <a:r>
              <a:rPr lang="es-CO" sz="1600" b="1" kern="150" dirty="0">
                <a:latin typeface="Garamond" panose="02020404030301010803" pitchFamily="18" charset="0"/>
                <a:ea typeface="Times New Roman" panose="02020603050405020304" pitchFamily="18" charset="0"/>
                <a:cs typeface="Arial" panose="020B0604020202020204" pitchFamily="34" charset="0"/>
              </a:rPr>
              <a:t>A</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creditar ejecución de i) Estudios de vulnerabilidad Sísmica y </a:t>
            </a:r>
            <a:r>
              <a:rPr lang="es-CO" sz="1600" b="1" kern="150" dirty="0" err="1">
                <a:effectLst/>
                <a:latin typeface="Garamond" panose="02020404030301010803" pitchFamily="18" charset="0"/>
                <a:ea typeface="Times New Roman" panose="02020603050405020304" pitchFamily="18" charset="0"/>
                <a:cs typeface="Arial" panose="020B0604020202020204" pitchFamily="34" charset="0"/>
              </a:rPr>
              <a:t>ii</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 Estudios de Reforzamiento Estructural; para edificaciones con área igual o superior al área construida del edificio de la Nueva Sede </a:t>
            </a:r>
            <a:r>
              <a:rPr lang="es-CO" sz="1600" kern="150" dirty="0">
                <a:effectLst/>
                <a:latin typeface="Garamond" panose="02020404030301010803" pitchFamily="18" charset="0"/>
                <a:ea typeface="Times New Roman" panose="02020603050405020304" pitchFamily="18" charset="0"/>
                <a:cs typeface="Arial" panose="020B0604020202020204" pitchFamily="34" charset="0"/>
              </a:rPr>
              <a:t>de la Alcaldía Local de Teusaquillo (4.632 m2) y con un mínimo de tres (3) sótanos.</a:t>
            </a:r>
          </a:p>
          <a:p>
            <a:pPr marL="342900" lvl="0" indent="-342900" algn="just">
              <a:buFont typeface="+mj-lt"/>
              <a:buAutoNum type="arabicPeriod"/>
            </a:pPr>
            <a:endParaRPr lang="es-CO" sz="1600" kern="150" dirty="0">
              <a:effectLst/>
              <a:latin typeface="Garamond" panose="02020404030301010803" pitchFamily="18" charset="0"/>
              <a:ea typeface="Times New Roman" panose="02020603050405020304" pitchFamily="18" charset="0"/>
              <a:cs typeface="Arial" panose="020B0604020202020204" pitchFamily="34" charset="0"/>
            </a:endParaRPr>
          </a:p>
          <a:p>
            <a:pPr marL="342900" lvl="0" indent="-342900" algn="just">
              <a:buFont typeface="+mj-lt"/>
              <a:buAutoNum type="arabicPeriod"/>
            </a:pPr>
            <a:r>
              <a:rPr lang="es-CO" sz="1600" b="1" kern="150" dirty="0">
                <a:latin typeface="Garamond" panose="02020404030301010803" pitchFamily="18" charset="0"/>
                <a:ea typeface="Times New Roman" panose="02020603050405020304" pitchFamily="18" charset="0"/>
                <a:cs typeface="Arial" panose="020B0604020202020204" pitchFamily="34" charset="0"/>
              </a:rPr>
              <a:t>A</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creditar haber realizado como mínimo </a:t>
            </a:r>
            <a:r>
              <a:rPr lang="es-CO" sz="1600" kern="150" dirty="0">
                <a:effectLst/>
                <a:latin typeface="Garamond" panose="02020404030301010803" pitchFamily="18" charset="0"/>
                <a:ea typeface="Times New Roman" panose="02020603050405020304" pitchFamily="18" charset="0"/>
                <a:cs typeface="Arial" panose="020B0604020202020204" pitchFamily="34" charset="0"/>
              </a:rPr>
              <a:t>las siguientes actividades</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 i) Estudio de Patología y </a:t>
            </a:r>
            <a:r>
              <a:rPr lang="es-CO" sz="1600" b="1" kern="150" dirty="0" err="1">
                <a:effectLst/>
                <a:latin typeface="Garamond" panose="02020404030301010803" pitchFamily="18" charset="0"/>
                <a:ea typeface="Times New Roman" panose="02020603050405020304" pitchFamily="18" charset="0"/>
                <a:cs typeface="Arial" panose="020B0604020202020204" pitchFamily="34" charset="0"/>
              </a:rPr>
              <a:t>ii</a:t>
            </a:r>
            <a:r>
              <a:rPr lang="es-CO" sz="1600" b="1" kern="150" dirty="0">
                <a:effectLst/>
                <a:latin typeface="Garamond" panose="02020404030301010803" pitchFamily="18" charset="0"/>
                <a:ea typeface="Times New Roman" panose="02020603050405020304" pitchFamily="18" charset="0"/>
                <a:cs typeface="Arial" panose="020B0604020202020204" pitchFamily="34" charset="0"/>
              </a:rPr>
              <a:t>) Estudio de suelos</a:t>
            </a:r>
            <a:endParaRPr lang="es-CO" sz="1600" b="1" kern="150" dirty="0">
              <a:latin typeface="Garamond" panose="02020404030301010803" pitchFamily="18" charset="0"/>
              <a:ea typeface="Times New Roman" panose="02020603050405020304" pitchFamily="18" charset="0"/>
              <a:cs typeface="Arial" panose="020B0604020202020204" pitchFamily="34" charset="0"/>
            </a:endParaRPr>
          </a:p>
          <a:p>
            <a:pPr marL="342900" lvl="0" indent="-342900" algn="just">
              <a:buFont typeface="+mj-lt"/>
              <a:buAutoNum type="arabicPeriod"/>
            </a:pPr>
            <a:endParaRPr lang="es-CO" sz="1800" b="1" kern="150" dirty="0">
              <a:effectLst/>
              <a:latin typeface="Garamond" panose="02020404030301010803" pitchFamily="18" charset="0"/>
              <a:ea typeface="Times New Roman" panose="02020603050405020304" pitchFamily="18" charset="0"/>
              <a:cs typeface="Arial" panose="020B0604020202020204" pitchFamily="34" charset="0"/>
            </a:endParaRPr>
          </a:p>
          <a:p>
            <a:pPr lvl="0" algn="just"/>
            <a:endParaRPr lang="es-CO" sz="1800" b="1" i="1" u="sng" kern="150" dirty="0">
              <a:latin typeface="Garamond" panose="02020404030301010803" pitchFamily="18" charset="0"/>
              <a:ea typeface="Times New Roman" panose="02020603050405020304" pitchFamily="18" charset="0"/>
              <a:cs typeface="Arial" panose="020B0604020202020204" pitchFamily="34" charset="0"/>
            </a:endParaRPr>
          </a:p>
          <a:p>
            <a:pPr lvl="0" algn="just"/>
            <a:r>
              <a:rPr lang="es-CO" sz="1800" b="1" i="1" u="sng" kern="150" dirty="0">
                <a:latin typeface="Garamond" panose="02020404030301010803" pitchFamily="18" charset="0"/>
                <a:ea typeface="Times New Roman" panose="02020603050405020304" pitchFamily="18" charset="0"/>
                <a:cs typeface="Arial" panose="020B0604020202020204" pitchFamily="34" charset="0"/>
              </a:rPr>
              <a:t>NOTA: </a:t>
            </a:r>
            <a:r>
              <a:rPr lang="es-CO" sz="1800" i="1" u="sng" kern="150" dirty="0">
                <a:latin typeface="Garamond" panose="02020404030301010803" pitchFamily="18" charset="0"/>
                <a:ea typeface="Times New Roman" panose="02020603050405020304" pitchFamily="18" charset="0"/>
                <a:cs typeface="Arial" panose="020B0604020202020204" pitchFamily="34" charset="0"/>
              </a:rPr>
              <a:t>Lo anterior </a:t>
            </a:r>
            <a:r>
              <a:rPr lang="es-CO" sz="1800" i="1" u="sng" kern="150" dirty="0">
                <a:effectLst/>
                <a:latin typeface="Garamond" panose="02020404030301010803" pitchFamily="18" charset="0"/>
                <a:ea typeface="Times New Roman" panose="02020603050405020304" pitchFamily="18" charset="0"/>
                <a:cs typeface="Arial" panose="020B0604020202020204" pitchFamily="34" charset="0"/>
              </a:rPr>
              <a:t>para edificaciones con área igual o superior al área construida del edificio de la Nueva Sede de la Alcaldía Local de Teusaquillo (4.632 m2) y con un mínimo de doce (12) pisos de altura.</a:t>
            </a:r>
            <a:endParaRPr lang="es-CO" sz="1800" i="1" u="sng" kern="100" dirty="0">
              <a:effectLst/>
              <a:latin typeface="Aptos" panose="020B0004020202020204" pitchFamily="34" charset="0"/>
              <a:ea typeface="Aptos" panose="020B0004020202020204" pitchFamily="34" charset="0"/>
              <a:cs typeface="Times New Roman" panose="02020603050405020304" pitchFamily="18" charset="0"/>
            </a:endParaRPr>
          </a:p>
          <a:p>
            <a:pPr marL="0" lvl="0" indent="0" algn="just" rtl="0">
              <a:lnSpc>
                <a:spcPct val="115000"/>
              </a:lnSpc>
              <a:spcBef>
                <a:spcPts val="0"/>
              </a:spcBef>
              <a:spcAft>
                <a:spcPts val="0"/>
              </a:spcAft>
              <a:buNone/>
            </a:pPr>
            <a:endParaRPr lang="es-CO" sz="1600" dirty="0">
              <a:solidFill>
                <a:srgbClr val="666666"/>
              </a:solidFill>
              <a:latin typeface="Lexend Light"/>
              <a:ea typeface="Lexend Light"/>
              <a:cs typeface="Lexend Light"/>
              <a:sym typeface="Lexend Ligh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15"/>
          <p:cNvPicPr preferRelativeResize="0"/>
          <p:nvPr/>
        </p:nvPicPr>
        <p:blipFill>
          <a:blip r:embed="rId3">
            <a:alphaModFix/>
          </a:blip>
          <a:stretch>
            <a:fillRect/>
          </a:stretch>
        </p:blipFill>
        <p:spPr>
          <a:xfrm>
            <a:off x="1" y="0"/>
            <a:ext cx="12192000" cy="6858000"/>
          </a:xfrm>
          <a:prstGeom prst="rect">
            <a:avLst/>
          </a:prstGeom>
          <a:noFill/>
          <a:ln>
            <a:noFill/>
          </a:ln>
        </p:spPr>
      </p:pic>
      <p:grpSp>
        <p:nvGrpSpPr>
          <p:cNvPr id="104" name="Google Shape;104;p15"/>
          <p:cNvGrpSpPr/>
          <p:nvPr/>
        </p:nvGrpSpPr>
        <p:grpSpPr>
          <a:xfrm>
            <a:off x="10943664" y="-52"/>
            <a:ext cx="1245319" cy="6857697"/>
            <a:chOff x="10950525" y="35050"/>
            <a:chExt cx="1239000" cy="6822900"/>
          </a:xfrm>
        </p:grpSpPr>
        <p:sp>
          <p:nvSpPr>
            <p:cNvPr id="105" name="Google Shape;105;p15"/>
            <p:cNvSpPr/>
            <p:nvPr/>
          </p:nvSpPr>
          <p:spPr>
            <a:xfrm flipH="1">
              <a:off x="10950525" y="2554450"/>
              <a:ext cx="1239000" cy="43035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 name="Google Shape;106;p15"/>
            <p:cNvSpPr/>
            <p:nvPr/>
          </p:nvSpPr>
          <p:spPr>
            <a:xfrm rot="10800000">
              <a:off x="10950525" y="35050"/>
              <a:ext cx="1239000" cy="2519400"/>
            </a:xfrm>
            <a:prstGeom prst="rtTriangle">
              <a:avLst/>
            </a:prstGeom>
            <a:solidFill>
              <a:srgbClr val="FDC31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07" name="Google Shape;107;p15"/>
            <p:cNvPicPr preferRelativeResize="0"/>
            <p:nvPr/>
          </p:nvPicPr>
          <p:blipFill>
            <a:blip r:embed="rId4">
              <a:alphaModFix/>
            </a:blip>
            <a:stretch>
              <a:fillRect/>
            </a:stretch>
          </p:blipFill>
          <p:spPr>
            <a:xfrm>
              <a:off x="11161009" y="6465999"/>
              <a:ext cx="949873" cy="310749"/>
            </a:xfrm>
            <a:prstGeom prst="rect">
              <a:avLst/>
            </a:prstGeom>
            <a:noFill/>
            <a:ln>
              <a:noFill/>
            </a:ln>
          </p:spPr>
        </p:pic>
      </p:grpSp>
      <p:sp>
        <p:nvSpPr>
          <p:cNvPr id="3" name="Google Shape;109;p15">
            <a:extLst>
              <a:ext uri="{FF2B5EF4-FFF2-40B4-BE49-F238E27FC236}">
                <a16:creationId xmlns:a16="http://schemas.microsoft.com/office/drawing/2014/main" id="{38F3CD84-C57B-9AE9-C674-4580920E5B21}"/>
              </a:ext>
            </a:extLst>
          </p:cNvPr>
          <p:cNvSpPr txBox="1"/>
          <p:nvPr/>
        </p:nvSpPr>
        <p:spPr>
          <a:xfrm>
            <a:off x="735993" y="738999"/>
            <a:ext cx="10207671" cy="5724696"/>
          </a:xfrm>
          <a:prstGeom prst="rect">
            <a:avLst/>
          </a:prstGeom>
          <a:noFill/>
          <a:ln>
            <a:noFill/>
          </a:ln>
        </p:spPr>
        <p:txBody>
          <a:bodyPr spcFirstLastPara="1" wrap="square" lIns="91425" tIns="91425" rIns="91425" bIns="91425" anchor="t" anchorCtr="0">
            <a:noAutofit/>
          </a:bodyPr>
          <a:lstStyle/>
          <a:p>
            <a:pPr marL="342900" lvl="0" indent="-342900" algn="just">
              <a:buFont typeface="Wingdings" panose="05000000000000000000" pitchFamily="2" charset="2"/>
              <a:buChar char=""/>
            </a:pPr>
            <a:r>
              <a:rPr lang="es-CO" sz="1800" b="1" kern="100" dirty="0">
                <a:effectLst/>
                <a:latin typeface="Garamond" panose="02020404030301010803" pitchFamily="18" charset="0"/>
                <a:ea typeface="Aptos" panose="020B0004020202020204" pitchFamily="34" charset="0"/>
                <a:cs typeface="Times New Roman" panose="02020603050405020304" pitchFamily="18" charset="0"/>
              </a:rPr>
              <a:t>Personal y/o equipo de trabajo: </a:t>
            </a:r>
            <a:r>
              <a:rPr lang="es-CO" sz="1800" kern="100" dirty="0">
                <a:effectLst/>
                <a:latin typeface="Garamond" panose="02020404030301010803" pitchFamily="18" charset="0"/>
                <a:ea typeface="Aptos" panose="020B0004020202020204" pitchFamily="34" charset="0"/>
                <a:cs typeface="Arial" panose="020B0604020202020204" pitchFamily="34" charset="0"/>
              </a:rPr>
              <a:t>Se ha determinado las exigencias mínimas de experiencia y formación académica del equipo de trabajo</a:t>
            </a:r>
            <a:endParaRPr lang="es-CO" sz="1800" kern="100" dirty="0">
              <a:effectLst/>
              <a:latin typeface="Garamond" panose="02020404030301010803" pitchFamily="18"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p>
          <a:p>
            <a:pPr algn="just"/>
            <a:r>
              <a:rPr lang="es-CO" sz="1800" kern="150" dirty="0">
                <a:effectLst/>
                <a:latin typeface="Garamond" panose="02020404030301010803" pitchFamily="18" charset="0"/>
                <a:ea typeface="Times New Roman" panose="02020603050405020304" pitchFamily="18" charset="0"/>
              </a:rPr>
              <a:t>				- </a:t>
            </a:r>
            <a:r>
              <a:rPr lang="es-CO" sz="1800" kern="150" dirty="0">
                <a:effectLst/>
                <a:latin typeface="Garamond" panose="02020404030301010803" pitchFamily="18" charset="0"/>
                <a:ea typeface="Times New Roman" panose="02020603050405020304" pitchFamily="18" charset="0"/>
                <a:cs typeface="Arial" panose="020B0604020202020204" pitchFamily="34" charset="0"/>
              </a:rPr>
              <a:t>DIRECTOR DE CONSULTORIA (1)</a:t>
            </a:r>
            <a:endParaRPr lang="es-CO" sz="1800" kern="150" dirty="0">
              <a:effectLst/>
              <a:latin typeface="Garamond" panose="02020404030301010803" pitchFamily="18" charset="0"/>
              <a:ea typeface="Times New Roman" panose="02020603050405020304" pitchFamily="18" charset="0"/>
            </a:endParaRPr>
          </a:p>
          <a:p>
            <a:pPr algn="just"/>
            <a:r>
              <a:rPr lang="es-CO" sz="1800" kern="150" dirty="0">
                <a:effectLst/>
                <a:latin typeface="Garamond" panose="02020404030301010803" pitchFamily="18" charset="0"/>
                <a:ea typeface="Times New Roman" panose="02020603050405020304" pitchFamily="18" charset="0"/>
                <a:cs typeface="Arial" panose="020B0604020202020204" pitchFamily="34" charset="0"/>
              </a:rPr>
              <a:t>				- ESPECIALISTA EN ESTRUCTURAS (1)</a:t>
            </a:r>
            <a:endParaRPr lang="es-CO" sz="1800" kern="150" dirty="0">
              <a:effectLst/>
              <a:latin typeface="Garamond" panose="02020404030301010803" pitchFamily="18" charset="0"/>
              <a:ea typeface="Times New Roman" panose="02020603050405020304" pitchFamily="18" charset="0"/>
            </a:endParaRPr>
          </a:p>
          <a:p>
            <a:pPr algn="just"/>
            <a:r>
              <a:rPr lang="es-CO" sz="1800" kern="150" dirty="0">
                <a:effectLst/>
                <a:latin typeface="Garamond" panose="02020404030301010803" pitchFamily="18" charset="0"/>
                <a:ea typeface="Times New Roman" panose="02020603050405020304" pitchFamily="18" charset="0"/>
                <a:cs typeface="Arial" panose="020B0604020202020204" pitchFamily="34" charset="0"/>
              </a:rPr>
              <a:t>				- INGENIERO ESPECIALISTA EN GEOTECNIA (1)</a:t>
            </a:r>
            <a:endParaRPr lang="es-CO" sz="1800" kern="150" dirty="0">
              <a:effectLst/>
              <a:latin typeface="Garamond" panose="02020404030301010803" pitchFamily="18" charset="0"/>
              <a:ea typeface="Times New Roman" panose="02020603050405020304" pitchFamily="18" charset="0"/>
            </a:endParaRPr>
          </a:p>
          <a:p>
            <a:pPr algn="just"/>
            <a:r>
              <a:rPr lang="es-CO" sz="1800" kern="150" dirty="0">
                <a:effectLst/>
                <a:latin typeface="Garamond" panose="02020404030301010803" pitchFamily="18" charset="0"/>
                <a:ea typeface="Times New Roman" panose="02020603050405020304" pitchFamily="18" charset="0"/>
                <a:cs typeface="Arial" panose="020B0604020202020204" pitchFamily="34" charset="0"/>
              </a:rPr>
              <a:t>				- ARQUITECTO (1)</a:t>
            </a:r>
            <a:endParaRPr lang="es-CO" sz="1800" kern="150" dirty="0">
              <a:effectLst/>
              <a:latin typeface="Garamond" panose="02020404030301010803" pitchFamily="18" charset="0"/>
              <a:ea typeface="Times New Roman" panose="02020603050405020304" pitchFamily="18" charset="0"/>
            </a:endParaRPr>
          </a:p>
          <a:p>
            <a:pPr algn="just"/>
            <a:r>
              <a:rPr lang="es-CO" sz="1800" kern="150" dirty="0">
                <a:effectLst/>
                <a:latin typeface="Garamond" panose="02020404030301010803" pitchFamily="18" charset="0"/>
                <a:ea typeface="Times New Roman" panose="02020603050405020304" pitchFamily="18" charset="0"/>
                <a:cs typeface="Arial" panose="020B0604020202020204" pitchFamily="34" charset="0"/>
              </a:rPr>
              <a:t>				- ESPECIALISTA EN REDES (1)</a:t>
            </a:r>
            <a:endParaRPr lang="es-CO" sz="1800" kern="150" dirty="0">
              <a:effectLst/>
              <a:latin typeface="Garamond" panose="02020404030301010803" pitchFamily="18" charset="0"/>
              <a:ea typeface="Times New Roman" panose="02020603050405020304" pitchFamily="18" charset="0"/>
            </a:endParaRPr>
          </a:p>
          <a:p>
            <a:pPr algn="just"/>
            <a:r>
              <a:rPr lang="es-CO" sz="1800" kern="150" dirty="0">
                <a:effectLst/>
                <a:latin typeface="Garamond" panose="02020404030301010803" pitchFamily="18" charset="0"/>
                <a:ea typeface="Times New Roman" panose="02020603050405020304" pitchFamily="18" charset="0"/>
                <a:cs typeface="Arial" panose="020B0604020202020204" pitchFamily="34" charset="0"/>
              </a:rPr>
              <a:t>				- ESPECIALISTA HIDROSANITARIO (1)</a:t>
            </a:r>
            <a:endParaRPr lang="es-CO" sz="1800" kern="150" dirty="0">
              <a:effectLst/>
              <a:latin typeface="Garamond" panose="02020404030301010803" pitchFamily="18" charset="0"/>
              <a:ea typeface="Times New Roman" panose="02020603050405020304" pitchFamily="18" charset="0"/>
            </a:endParaRPr>
          </a:p>
          <a:p>
            <a:pPr marL="0" lvl="0" indent="0" algn="just" rtl="0">
              <a:lnSpc>
                <a:spcPct val="115000"/>
              </a:lnSpc>
              <a:spcBef>
                <a:spcPts val="0"/>
              </a:spcBef>
              <a:spcAft>
                <a:spcPts val="0"/>
              </a:spcAft>
              <a:buNone/>
            </a:pPr>
            <a:endParaRPr lang="es-CO" sz="1800" dirty="0">
              <a:solidFill>
                <a:srgbClr val="666666"/>
              </a:solidFill>
              <a:latin typeface="Garamond" panose="02020404030301010803" pitchFamily="18" charset="0"/>
              <a:ea typeface="Lexend Light"/>
              <a:cs typeface="Lexend Light"/>
              <a:sym typeface="Lexend Light"/>
            </a:endParaRPr>
          </a:p>
          <a:p>
            <a:pPr marL="285750" lvl="0" indent="-285750" algn="just" rtl="0">
              <a:lnSpc>
                <a:spcPct val="115000"/>
              </a:lnSpc>
              <a:spcBef>
                <a:spcPts val="0"/>
              </a:spcBef>
              <a:spcAft>
                <a:spcPts val="0"/>
              </a:spcAft>
              <a:buFont typeface="Wingdings" panose="05000000000000000000" pitchFamily="2" charset="2"/>
              <a:buChar char="Ø"/>
            </a:pPr>
            <a:r>
              <a:rPr lang="es-CO" sz="1800" b="1" kern="150" dirty="0">
                <a:effectLst/>
                <a:latin typeface="Garamond" panose="02020404030301010803" pitchFamily="18" charset="0"/>
                <a:ea typeface="Times New Roman" panose="02020603050405020304" pitchFamily="18" charset="0"/>
                <a:cs typeface="Arial" panose="020B0604020202020204" pitchFamily="34" charset="0"/>
              </a:rPr>
              <a:t>Criterios de evaluación y ponderación:</a:t>
            </a:r>
          </a:p>
          <a:p>
            <a:pPr lvl="0" algn="just" rtl="0">
              <a:lnSpc>
                <a:spcPct val="115000"/>
              </a:lnSpc>
              <a:spcBef>
                <a:spcPts val="0"/>
              </a:spcBef>
              <a:spcAft>
                <a:spcPts val="0"/>
              </a:spcAft>
            </a:pPr>
            <a:endParaRPr lang="es-CO" sz="1600" dirty="0">
              <a:solidFill>
                <a:srgbClr val="666666"/>
              </a:solidFill>
              <a:latin typeface="Lexend Light"/>
              <a:ea typeface="Lexend Light"/>
              <a:cs typeface="Lexend Light"/>
              <a:sym typeface="Lexend Light"/>
            </a:endParaRPr>
          </a:p>
        </p:txBody>
      </p:sp>
      <p:graphicFrame>
        <p:nvGraphicFramePr>
          <p:cNvPr id="4" name="Tabla 3">
            <a:extLst>
              <a:ext uri="{FF2B5EF4-FFF2-40B4-BE49-F238E27FC236}">
                <a16:creationId xmlns:a16="http://schemas.microsoft.com/office/drawing/2014/main" id="{5B14BB88-7B11-0C50-9851-6BFB893D534B}"/>
              </a:ext>
            </a:extLst>
          </p:cNvPr>
          <p:cNvGraphicFramePr>
            <a:graphicFrameLocks noGrp="1"/>
          </p:cNvGraphicFramePr>
          <p:nvPr>
            <p:extLst>
              <p:ext uri="{D42A27DB-BD31-4B8C-83A1-F6EECF244321}">
                <p14:modId xmlns:p14="http://schemas.microsoft.com/office/powerpoint/2010/main" val="244288340"/>
              </p:ext>
            </p:extLst>
          </p:nvPr>
        </p:nvGraphicFramePr>
        <p:xfrm>
          <a:off x="3777666" y="4092901"/>
          <a:ext cx="4124325" cy="2411730"/>
        </p:xfrm>
        <a:graphic>
          <a:graphicData uri="http://schemas.openxmlformats.org/drawingml/2006/table">
            <a:tbl>
              <a:tblPr firstRow="1" firstCol="1" bandRow="1">
                <a:tableStyleId>{17292A2E-F333-43FB-9621-5CBBE7FDCDCB}</a:tableStyleId>
              </a:tblPr>
              <a:tblGrid>
                <a:gridCol w="3228975">
                  <a:extLst>
                    <a:ext uri="{9D8B030D-6E8A-4147-A177-3AD203B41FA5}">
                      <a16:colId xmlns:a16="http://schemas.microsoft.com/office/drawing/2014/main" val="4230131381"/>
                    </a:ext>
                  </a:extLst>
                </a:gridCol>
                <a:gridCol w="895350">
                  <a:extLst>
                    <a:ext uri="{9D8B030D-6E8A-4147-A177-3AD203B41FA5}">
                      <a16:colId xmlns:a16="http://schemas.microsoft.com/office/drawing/2014/main" val="2242792402"/>
                    </a:ext>
                  </a:extLst>
                </a:gridCol>
              </a:tblGrid>
              <a:tr h="190500">
                <a:tc>
                  <a:txBody>
                    <a:bodyPr/>
                    <a:lstStyle/>
                    <a:p>
                      <a:pPr algn="ctr"/>
                      <a:r>
                        <a:rPr lang="es-ES" sz="1200" kern="150">
                          <a:effectLst/>
                        </a:rPr>
                        <a:t>Concepto</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Puntaje máximo</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1802457888"/>
                  </a:ext>
                </a:extLst>
              </a:tr>
              <a:tr h="219075">
                <a:tc>
                  <a:txBody>
                    <a:bodyPr/>
                    <a:lstStyle/>
                    <a:p>
                      <a:pPr algn="ctr">
                        <a:tabLst>
                          <a:tab pos="659765" algn="l"/>
                        </a:tabLst>
                      </a:pPr>
                      <a:r>
                        <a:rPr lang="es-ES" sz="1200" kern="150">
                          <a:effectLst/>
                        </a:rPr>
                        <a:t>Experiencia del Proponente</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67,5</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2595934554"/>
                  </a:ext>
                </a:extLst>
              </a:tr>
              <a:tr h="219075">
                <a:tc>
                  <a:txBody>
                    <a:bodyPr/>
                    <a:lstStyle/>
                    <a:p>
                      <a:pPr algn="ctr">
                        <a:tabLst>
                          <a:tab pos="659765" algn="l"/>
                        </a:tabLst>
                      </a:pPr>
                      <a:r>
                        <a:rPr lang="es-ES" sz="1200" kern="150">
                          <a:effectLst/>
                        </a:rPr>
                        <a:t>Equipo de trabajo (Personal Clave Evaluable)</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10</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3364279338"/>
                  </a:ext>
                </a:extLst>
              </a:tr>
              <a:tr h="219075">
                <a:tc>
                  <a:txBody>
                    <a:bodyPr/>
                    <a:lstStyle/>
                    <a:p>
                      <a:pPr algn="ctr">
                        <a:tabLst>
                          <a:tab pos="659765" algn="l"/>
                        </a:tabLst>
                      </a:pPr>
                      <a:r>
                        <a:rPr lang="es-ES" sz="1200" kern="150">
                          <a:effectLst/>
                        </a:rPr>
                        <a:t>Factor de sostenibilidad</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1</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3619292860"/>
                  </a:ext>
                </a:extLst>
              </a:tr>
              <a:tr h="219075">
                <a:tc>
                  <a:txBody>
                    <a:bodyPr/>
                    <a:lstStyle/>
                    <a:p>
                      <a:pPr algn="ctr">
                        <a:tabLst>
                          <a:tab pos="659765" algn="l"/>
                        </a:tabLst>
                      </a:pPr>
                      <a:r>
                        <a:rPr lang="es-ES" sz="1200" kern="150">
                          <a:effectLst/>
                        </a:rPr>
                        <a:t>Apoyo a la industria nacional</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20</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3521732104"/>
                  </a:ext>
                </a:extLst>
              </a:tr>
              <a:tr h="219075">
                <a:tc>
                  <a:txBody>
                    <a:bodyPr/>
                    <a:lstStyle/>
                    <a:p>
                      <a:pPr algn="ctr">
                        <a:tabLst>
                          <a:tab pos="659765" algn="l"/>
                        </a:tabLst>
                      </a:pPr>
                      <a:r>
                        <a:rPr lang="es-ES" sz="1200" kern="150">
                          <a:effectLst/>
                        </a:rPr>
                        <a:t>Vinculación de personas con discapacidad</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1</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694470378"/>
                  </a:ext>
                </a:extLst>
              </a:tr>
              <a:tr h="219075">
                <a:tc>
                  <a:txBody>
                    <a:bodyPr/>
                    <a:lstStyle/>
                    <a:p>
                      <a:pPr algn="ctr">
                        <a:tabLst>
                          <a:tab pos="659765" algn="l"/>
                        </a:tabLst>
                      </a:pPr>
                      <a:r>
                        <a:rPr lang="es-ES" sz="1200" kern="150">
                          <a:effectLst/>
                        </a:rPr>
                        <a:t>Emprendimientos y empresas de mujeres</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0.25</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3351734783"/>
                  </a:ext>
                </a:extLst>
              </a:tr>
              <a:tr h="219075">
                <a:tc>
                  <a:txBody>
                    <a:bodyPr/>
                    <a:lstStyle/>
                    <a:p>
                      <a:pPr algn="ctr">
                        <a:tabLst>
                          <a:tab pos="659765" algn="l"/>
                        </a:tabLst>
                      </a:pPr>
                      <a:r>
                        <a:rPr lang="es-ES" sz="1200" kern="150">
                          <a:effectLst/>
                        </a:rPr>
                        <a:t>MiPymes</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a:effectLst/>
                        </a:rPr>
                        <a:t>0.25</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2337350895"/>
                  </a:ext>
                </a:extLst>
              </a:tr>
              <a:tr h="219075">
                <a:tc>
                  <a:txBody>
                    <a:bodyPr/>
                    <a:lstStyle/>
                    <a:p>
                      <a:pPr algn="ctr">
                        <a:tabLst>
                          <a:tab pos="659765" algn="l"/>
                        </a:tabLst>
                      </a:pPr>
                      <a:r>
                        <a:rPr lang="es-ES" sz="1200" kern="150">
                          <a:effectLst/>
                        </a:rPr>
                        <a:t>Total</a:t>
                      </a:r>
                      <a:endParaRPr lang="es-CO" sz="1200" kern="150">
                        <a:effectLst/>
                        <a:latin typeface="Times New Roman" panose="02020603050405020304" pitchFamily="18" charset="0"/>
                        <a:ea typeface="Times New Roman" panose="02020603050405020304" pitchFamily="18" charset="0"/>
                        <a:cs typeface="Lohit Hindi"/>
                      </a:endParaRPr>
                    </a:p>
                  </a:txBody>
                  <a:tcPr marL="68580" marR="68580" marT="0" marB="0" anchor="ctr"/>
                </a:tc>
                <a:tc>
                  <a:txBody>
                    <a:bodyPr/>
                    <a:lstStyle/>
                    <a:p>
                      <a:pPr algn="ctr"/>
                      <a:r>
                        <a:rPr lang="es-ES" sz="1200" kern="150" dirty="0">
                          <a:effectLst/>
                        </a:rPr>
                        <a:t>100</a:t>
                      </a:r>
                      <a:endParaRPr lang="es-CO" sz="1200" kern="150" dirty="0">
                        <a:effectLst/>
                        <a:latin typeface="Times New Roman" panose="02020603050405020304" pitchFamily="18" charset="0"/>
                        <a:ea typeface="Times New Roman" panose="02020603050405020304" pitchFamily="18" charset="0"/>
                        <a:cs typeface="Lohit Hindi"/>
                      </a:endParaRPr>
                    </a:p>
                  </a:txBody>
                  <a:tcPr marL="68580" marR="68580" marT="0" marB="0" anchor="ctr"/>
                </a:tc>
                <a:extLst>
                  <a:ext uri="{0D108BD9-81ED-4DB2-BD59-A6C34878D82A}">
                    <a16:rowId xmlns:a16="http://schemas.microsoft.com/office/drawing/2014/main" val="3729746852"/>
                  </a:ext>
                </a:extLst>
              </a:tr>
            </a:tbl>
          </a:graphicData>
        </a:graphic>
      </p:graphicFrame>
      <p:sp>
        <p:nvSpPr>
          <p:cNvPr id="5" name="Google Shape;108;p15">
            <a:extLst>
              <a:ext uri="{FF2B5EF4-FFF2-40B4-BE49-F238E27FC236}">
                <a16:creationId xmlns:a16="http://schemas.microsoft.com/office/drawing/2014/main" id="{65742073-7F85-A0C5-7BE5-E9CD32B07E3E}"/>
              </a:ext>
            </a:extLst>
          </p:cNvPr>
          <p:cNvSpPr txBox="1"/>
          <p:nvPr/>
        </p:nvSpPr>
        <p:spPr>
          <a:xfrm>
            <a:off x="835766" y="51563"/>
            <a:ext cx="94584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s-CO" sz="3000" b="1">
                <a:solidFill>
                  <a:srgbClr val="E4032E"/>
                </a:solidFill>
                <a:latin typeface="Oswald"/>
                <a:ea typeface="Oswald"/>
                <a:cs typeface="Oswald"/>
                <a:sym typeface="Oswald"/>
              </a:rPr>
              <a:t>Avances</a:t>
            </a:r>
            <a:endParaRPr lang="es-CO" sz="3000" b="1" dirty="0">
              <a:solidFill>
                <a:srgbClr val="E4032E"/>
              </a:solidFill>
              <a:latin typeface="Oswald"/>
              <a:ea typeface="Oswald"/>
              <a:cs typeface="Oswald"/>
              <a:sym typeface="Oswald"/>
            </a:endParaRPr>
          </a:p>
        </p:txBody>
      </p:sp>
      <p:pic>
        <p:nvPicPr>
          <p:cNvPr id="1028" name="Picture 4" descr="equipo de ingenieros y arquitectos que trabajan se unen para construir  proyectos exitosos. concepto de trabajo en equipo. 13623797 Foto de stock  en Vecteezy">
            <a:extLst>
              <a:ext uri="{FF2B5EF4-FFF2-40B4-BE49-F238E27FC236}">
                <a16:creationId xmlns:a16="http://schemas.microsoft.com/office/drawing/2014/main" id="{684051C9-B40C-01F9-544E-4E7177B1976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408" y="1658713"/>
            <a:ext cx="3028950" cy="151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1036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15"/>
          <p:cNvPicPr preferRelativeResize="0"/>
          <p:nvPr/>
        </p:nvPicPr>
        <p:blipFill>
          <a:blip r:embed="rId3">
            <a:alphaModFix/>
          </a:blip>
          <a:stretch>
            <a:fillRect/>
          </a:stretch>
        </p:blipFill>
        <p:spPr>
          <a:xfrm>
            <a:off x="-3017" y="-52"/>
            <a:ext cx="12192000" cy="6869352"/>
          </a:xfrm>
          <a:prstGeom prst="rect">
            <a:avLst/>
          </a:prstGeom>
          <a:noFill/>
          <a:ln>
            <a:noFill/>
          </a:ln>
        </p:spPr>
      </p:pic>
      <p:grpSp>
        <p:nvGrpSpPr>
          <p:cNvPr id="104" name="Google Shape;104;p15"/>
          <p:cNvGrpSpPr/>
          <p:nvPr/>
        </p:nvGrpSpPr>
        <p:grpSpPr>
          <a:xfrm>
            <a:off x="10943664" y="-52"/>
            <a:ext cx="1245319" cy="6857697"/>
            <a:chOff x="10950525" y="35050"/>
            <a:chExt cx="1239000" cy="6822900"/>
          </a:xfrm>
        </p:grpSpPr>
        <p:sp>
          <p:nvSpPr>
            <p:cNvPr id="105" name="Google Shape;105;p15"/>
            <p:cNvSpPr/>
            <p:nvPr/>
          </p:nvSpPr>
          <p:spPr>
            <a:xfrm flipH="1">
              <a:off x="10950525" y="2554450"/>
              <a:ext cx="1239000" cy="43035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 name="Google Shape;106;p15"/>
            <p:cNvSpPr/>
            <p:nvPr/>
          </p:nvSpPr>
          <p:spPr>
            <a:xfrm rot="10800000">
              <a:off x="10950525" y="35050"/>
              <a:ext cx="1239000" cy="2519400"/>
            </a:xfrm>
            <a:prstGeom prst="rtTriangle">
              <a:avLst/>
            </a:prstGeom>
            <a:solidFill>
              <a:srgbClr val="FDC31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07" name="Google Shape;107;p15"/>
            <p:cNvPicPr preferRelativeResize="0"/>
            <p:nvPr/>
          </p:nvPicPr>
          <p:blipFill>
            <a:blip r:embed="rId4">
              <a:alphaModFix/>
            </a:blip>
            <a:stretch>
              <a:fillRect/>
            </a:stretch>
          </p:blipFill>
          <p:spPr>
            <a:xfrm>
              <a:off x="11161009" y="6465999"/>
              <a:ext cx="949873" cy="310749"/>
            </a:xfrm>
            <a:prstGeom prst="rect">
              <a:avLst/>
            </a:prstGeom>
            <a:noFill/>
            <a:ln>
              <a:noFill/>
            </a:ln>
          </p:spPr>
        </p:pic>
      </p:grpSp>
      <p:sp>
        <p:nvSpPr>
          <p:cNvPr id="2" name="Rectángulo 1"/>
          <p:cNvSpPr/>
          <p:nvPr/>
        </p:nvSpPr>
        <p:spPr>
          <a:xfrm>
            <a:off x="387844" y="158192"/>
            <a:ext cx="10767377" cy="6626109"/>
          </a:xfrm>
          <a:prstGeom prst="rect">
            <a:avLst/>
          </a:prstGeom>
        </p:spPr>
        <p:txBody>
          <a:bodyPr wrap="square">
            <a:spAutoFit/>
          </a:bodyPr>
          <a:lstStyle/>
          <a:p>
            <a:pPr algn="just"/>
            <a:r>
              <a:rPr lang="es-CO" sz="1800" b="1" i="1" u="sng" kern="100" dirty="0">
                <a:effectLst/>
                <a:latin typeface="Garamond" panose="02020404030301010803" pitchFamily="18" charset="0"/>
                <a:ea typeface="Aptos" panose="020B0004020202020204" pitchFamily="34" charset="0"/>
                <a:cs typeface="Times New Roman" panose="02020603050405020304" pitchFamily="18" charset="0"/>
              </a:rPr>
              <a:t>Segundo:</a:t>
            </a:r>
            <a:r>
              <a:rPr lang="es-CO" sz="1800" kern="100" dirty="0">
                <a:effectLst/>
                <a:latin typeface="Garamond" panose="02020404030301010803" pitchFamily="18" charset="0"/>
                <a:ea typeface="Aptos" panose="020B0004020202020204" pitchFamily="34" charset="0"/>
                <a:cs typeface="Times New Roman" panose="02020603050405020304" pitchFamily="18" charset="0"/>
              </a:rPr>
              <a:t> Del ejercicio jurídico-técnico en cuanto a los documentos precontractuales se ha identificado:</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buFont typeface="Wingdings" panose="05000000000000000000" pitchFamily="2" charset="2"/>
              <a:buChar char=""/>
            </a:pPr>
            <a:r>
              <a:rPr lang="es-CO" sz="1800" kern="100" dirty="0">
                <a:effectLst/>
                <a:latin typeface="Garamond" panose="02020404030301010803" pitchFamily="18" charset="0"/>
                <a:ea typeface="Aptos" panose="020B0004020202020204" pitchFamily="34" charset="0"/>
                <a:cs typeface="Times New Roman" panose="02020603050405020304" pitchFamily="18" charset="0"/>
              </a:rPr>
              <a:t>Estructuración paralela del proceso de interventoría, dada la especialidad de la consultoría contratada, se hace necesario contar con un seguimiento técnico especializado al requerir conocimientos supremamente especializados, complejos y extensos en materia de:</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buFont typeface="Aptos" panose="020B0004020202020204" pitchFamily="34" charset="0"/>
              <a:buChar char="-"/>
            </a:pPr>
            <a:r>
              <a:rPr lang="es-CO" sz="1800" kern="100" dirty="0">
                <a:effectLst/>
                <a:latin typeface="Garamond" panose="02020404030301010803" pitchFamily="18" charset="0"/>
                <a:ea typeface="Aptos" panose="020B0004020202020204" pitchFamily="34" charset="0"/>
                <a:cs typeface="Arial" panose="020B0604020202020204" pitchFamily="34" charset="0"/>
              </a:rPr>
              <a:t>Evaluaci</a:t>
            </a:r>
            <a:r>
              <a:rPr lang="es-CO" sz="1800" kern="100" dirty="0">
                <a:effectLst/>
                <a:latin typeface="Garamond" panose="02020404030301010803" pitchFamily="18" charset="0"/>
                <a:ea typeface="Aptos" panose="020B0004020202020204" pitchFamily="34" charset="0"/>
                <a:cs typeface="Garamond" panose="02020404030301010803" pitchFamily="18" charset="0"/>
              </a:rPr>
              <a:t>ó</a:t>
            </a:r>
            <a:r>
              <a:rPr lang="es-CO" sz="1800" kern="100" dirty="0">
                <a:effectLst/>
                <a:latin typeface="Garamond" panose="02020404030301010803" pitchFamily="18" charset="0"/>
                <a:ea typeface="Aptos" panose="020B0004020202020204" pitchFamily="34" charset="0"/>
                <a:cs typeface="Arial" panose="020B0604020202020204" pitchFamily="34" charset="0"/>
              </a:rPr>
              <a:t>n de Propiedades de los Materiales</a:t>
            </a:r>
            <a:r>
              <a:rPr lang="es-CO" sz="1800" kern="100" dirty="0">
                <a:latin typeface="Aptos" panose="020B0004020202020204" pitchFamily="34" charset="0"/>
                <a:ea typeface="Aptos" panose="020B0004020202020204" pitchFamily="34" charset="0"/>
                <a:cs typeface="Times New Roman" panose="02020603050405020304" pitchFamily="18" charset="0"/>
              </a:rPr>
              <a:t> / </a:t>
            </a:r>
            <a:r>
              <a:rPr lang="es-CO" sz="1800" kern="100" dirty="0">
                <a:effectLst/>
                <a:latin typeface="Garamond" panose="02020404030301010803" pitchFamily="18" charset="0"/>
                <a:ea typeface="Aptos" panose="020B0004020202020204" pitchFamily="34" charset="0"/>
                <a:cs typeface="Arial" panose="020B0604020202020204" pitchFamily="34" charset="0"/>
              </a:rPr>
              <a:t>Modelaci</a:t>
            </a:r>
            <a:r>
              <a:rPr lang="es-CO" sz="1800" kern="100" dirty="0">
                <a:effectLst/>
                <a:latin typeface="Garamond" panose="02020404030301010803" pitchFamily="18" charset="0"/>
                <a:ea typeface="Aptos" panose="020B0004020202020204" pitchFamily="34" charset="0"/>
                <a:cs typeface="Garamond" panose="02020404030301010803" pitchFamily="18" charset="0"/>
              </a:rPr>
              <a:t>ó</a:t>
            </a:r>
            <a:r>
              <a:rPr lang="es-CO" sz="1800" kern="100" dirty="0">
                <a:effectLst/>
                <a:latin typeface="Garamond" panose="02020404030301010803" pitchFamily="18" charset="0"/>
                <a:ea typeface="Aptos" panose="020B0004020202020204" pitchFamily="34" charset="0"/>
                <a:cs typeface="Arial" panose="020B0604020202020204" pitchFamily="34" charset="0"/>
              </a:rPr>
              <a:t>n Estructural</a:t>
            </a:r>
            <a:r>
              <a:rPr lang="es-CO" sz="1800" kern="100" dirty="0">
                <a:latin typeface="Aptos" panose="020B0004020202020204" pitchFamily="34" charset="0"/>
                <a:ea typeface="Aptos" panose="020B0004020202020204" pitchFamily="34" charset="0"/>
                <a:cs typeface="Times New Roman" panose="02020603050405020304" pitchFamily="18" charset="0"/>
              </a:rPr>
              <a:t>  / </a:t>
            </a:r>
            <a:r>
              <a:rPr lang="es-CO" sz="1800" kern="100" dirty="0">
                <a:effectLst/>
                <a:latin typeface="Garamond" panose="02020404030301010803" pitchFamily="18" charset="0"/>
                <a:ea typeface="Aptos" panose="020B0004020202020204" pitchFamily="34" charset="0"/>
                <a:cs typeface="Arial" panose="020B0604020202020204" pitchFamily="34" charset="0"/>
              </a:rPr>
              <a:t>Determinaci</a:t>
            </a:r>
            <a:r>
              <a:rPr lang="es-CO" sz="1800" kern="100" dirty="0">
                <a:effectLst/>
                <a:latin typeface="Garamond" panose="02020404030301010803" pitchFamily="18" charset="0"/>
                <a:ea typeface="Aptos" panose="020B0004020202020204" pitchFamily="34" charset="0"/>
                <a:cs typeface="Garamond" panose="02020404030301010803" pitchFamily="18" charset="0"/>
              </a:rPr>
              <a:t>ó</a:t>
            </a:r>
            <a:r>
              <a:rPr lang="es-CO" sz="1800" kern="100" dirty="0">
                <a:effectLst/>
                <a:latin typeface="Garamond" panose="02020404030301010803" pitchFamily="18" charset="0"/>
                <a:ea typeface="Aptos" panose="020B0004020202020204" pitchFamily="34" charset="0"/>
                <a:cs typeface="Arial" panose="020B0604020202020204" pitchFamily="34" charset="0"/>
              </a:rPr>
              <a:t>n del Desempe</a:t>
            </a:r>
            <a:r>
              <a:rPr lang="es-CO" sz="1800" kern="100" dirty="0">
                <a:effectLst/>
                <a:latin typeface="Garamond" panose="02020404030301010803" pitchFamily="18" charset="0"/>
                <a:ea typeface="Aptos" panose="020B0004020202020204" pitchFamily="34" charset="0"/>
                <a:cs typeface="Garamond" panose="02020404030301010803" pitchFamily="18" charset="0"/>
              </a:rPr>
              <a:t>ñ</a:t>
            </a:r>
            <a:r>
              <a:rPr lang="es-CO" sz="1800" kern="100" dirty="0">
                <a:effectLst/>
                <a:latin typeface="Garamond" panose="02020404030301010803" pitchFamily="18" charset="0"/>
                <a:ea typeface="Aptos" panose="020B0004020202020204" pitchFamily="34" charset="0"/>
                <a:cs typeface="Arial" panose="020B0604020202020204" pitchFamily="34" charset="0"/>
              </a:rPr>
              <a:t>o S</a:t>
            </a:r>
            <a:r>
              <a:rPr lang="es-CO" sz="1800" kern="100" dirty="0">
                <a:effectLst/>
                <a:latin typeface="Garamond" panose="02020404030301010803" pitchFamily="18" charset="0"/>
                <a:ea typeface="Aptos" panose="020B0004020202020204" pitchFamily="34" charset="0"/>
                <a:cs typeface="Garamond" panose="02020404030301010803" pitchFamily="18" charset="0"/>
              </a:rPr>
              <a:t>í</a:t>
            </a:r>
            <a:r>
              <a:rPr lang="es-CO" sz="1800" kern="100" dirty="0">
                <a:effectLst/>
                <a:latin typeface="Garamond" panose="02020404030301010803" pitchFamily="18" charset="0"/>
                <a:ea typeface="Aptos" panose="020B0004020202020204" pitchFamily="34" charset="0"/>
                <a:cs typeface="Arial" panose="020B0604020202020204" pitchFamily="34" charset="0"/>
              </a:rPr>
              <a:t>smico</a:t>
            </a:r>
            <a:r>
              <a:rPr lang="es-CO" sz="1800" kern="100" dirty="0">
                <a:latin typeface="Aptos" panose="020B0004020202020204" pitchFamily="34" charset="0"/>
                <a:ea typeface="Aptos" panose="020B0004020202020204" pitchFamily="34" charset="0"/>
                <a:cs typeface="Times New Roman" panose="02020603050405020304" pitchFamily="18" charset="0"/>
              </a:rPr>
              <a:t> / </a:t>
            </a:r>
            <a:r>
              <a:rPr lang="es-CO" sz="1800" kern="100" dirty="0">
                <a:effectLst/>
                <a:latin typeface="Garamond" panose="02020404030301010803" pitchFamily="18" charset="0"/>
                <a:ea typeface="Aptos" panose="020B0004020202020204" pitchFamily="34" charset="0"/>
                <a:cs typeface="Arial" panose="020B0604020202020204" pitchFamily="34" charset="0"/>
              </a:rPr>
              <a:t>Estudio Geot</a:t>
            </a:r>
            <a:r>
              <a:rPr lang="es-CO" sz="1800" kern="100" dirty="0">
                <a:effectLst/>
                <a:latin typeface="Garamond" panose="02020404030301010803" pitchFamily="18" charset="0"/>
                <a:ea typeface="Aptos" panose="020B0004020202020204" pitchFamily="34" charset="0"/>
                <a:cs typeface="Garamond" panose="02020404030301010803" pitchFamily="18" charset="0"/>
              </a:rPr>
              <a:t>é</a:t>
            </a:r>
            <a:r>
              <a:rPr lang="es-CO" sz="1800" kern="100" dirty="0">
                <a:effectLst/>
                <a:latin typeface="Garamond" panose="02020404030301010803" pitchFamily="18" charset="0"/>
                <a:ea typeface="Aptos" panose="020B0004020202020204" pitchFamily="34" charset="0"/>
                <a:cs typeface="Arial" panose="020B0604020202020204" pitchFamily="34" charset="0"/>
              </a:rPr>
              <a:t>cnico</a:t>
            </a:r>
            <a:r>
              <a:rPr lang="es-CO" sz="1800" kern="100" dirty="0">
                <a:latin typeface="Garamond" panose="02020404030301010803" pitchFamily="18" charset="0"/>
                <a:ea typeface="Aptos" panose="020B0004020202020204" pitchFamily="34" charset="0"/>
                <a:cs typeface="Arial" panose="020B0604020202020204" pitchFamily="34" charset="0"/>
              </a:rPr>
              <a:t> / </a:t>
            </a:r>
            <a:r>
              <a:rPr lang="es-CO" sz="1800" kern="100" dirty="0">
                <a:effectLst/>
                <a:latin typeface="Garamond" panose="02020404030301010803" pitchFamily="18" charset="0"/>
                <a:ea typeface="Aptos" panose="020B0004020202020204" pitchFamily="34" charset="0"/>
                <a:cs typeface="Arial" panose="020B0604020202020204" pitchFamily="34" charset="0"/>
              </a:rPr>
              <a:t>Patología de suelos</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Arial" panose="020B0604020202020204" pitchFamily="34"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buFont typeface="Wingdings" panose="05000000000000000000" pitchFamily="2" charset="2"/>
              <a:buChar char=""/>
            </a:pPr>
            <a:r>
              <a:rPr lang="es-CO" sz="1800" kern="100" dirty="0">
                <a:effectLst/>
                <a:latin typeface="Garamond" panose="02020404030301010803" pitchFamily="18" charset="0"/>
                <a:ea typeface="Aptos" panose="020B0004020202020204" pitchFamily="34" charset="0"/>
                <a:cs typeface="Times New Roman" panose="02020603050405020304" pitchFamily="18" charset="0"/>
              </a:rPr>
              <a:t>Estructuración y avance del </a:t>
            </a:r>
            <a:r>
              <a:rPr lang="es-CO" sz="1800" b="1" u="sng" kern="100" dirty="0">
                <a:effectLst/>
                <a:latin typeface="Garamond" panose="02020404030301010803" pitchFamily="18" charset="0"/>
                <a:ea typeface="Aptos" panose="020B0004020202020204" pitchFamily="34" charset="0"/>
                <a:cs typeface="Times New Roman" panose="02020603050405020304" pitchFamily="18" charset="0"/>
              </a:rPr>
              <a:t>ANÁLISIS DEL SECTOR </a:t>
            </a:r>
            <a:r>
              <a:rPr lang="es-CO" sz="1800" kern="100" dirty="0">
                <a:effectLst/>
                <a:latin typeface="Garamond" panose="02020404030301010803" pitchFamily="18" charset="0"/>
                <a:ea typeface="Aptos" panose="020B0004020202020204" pitchFamily="34" charset="0"/>
                <a:cs typeface="Times New Roman" panose="02020603050405020304" pitchFamily="18" charset="0"/>
              </a:rPr>
              <a:t>en los siguientes aspectos:</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CO" sz="1800" kern="100" dirty="0">
                <a:effectLst/>
                <a:latin typeface="Garamond" panose="02020404030301010803" pitchFamily="18" charset="0"/>
                <a:ea typeface="Aptos" panose="020B0004020202020204" pitchFamily="34" charset="0"/>
                <a:cs typeface="Times New Roman" panose="02020603050405020304" pitchFamily="18" charset="0"/>
              </a:rPr>
              <a:t> </a:t>
            </a:r>
            <a:endParaRPr lang="es-CO"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fontAlgn="auto">
              <a:lnSpc>
                <a:spcPct val="115000"/>
              </a:lnSpc>
              <a:buFont typeface="+mj-lt"/>
              <a:buAutoNum type="alphaUcPeriod"/>
            </a:pPr>
            <a:r>
              <a:rPr lang="es-CO" sz="1800" b="1" kern="150" dirty="0">
                <a:effectLst/>
                <a:latin typeface="Garamond" panose="02020404030301010803" pitchFamily="18" charset="0"/>
                <a:ea typeface="Times New Roman" panose="02020603050405020304" pitchFamily="18" charset="0"/>
                <a:cs typeface="Arial" panose="020B0604020202020204" pitchFamily="34" charset="0"/>
              </a:rPr>
              <a:t>Aspectos Generales</a:t>
            </a:r>
          </a:p>
          <a:p>
            <a:pPr marL="342900" lvl="0" indent="-342900" fontAlgn="auto">
              <a:lnSpc>
                <a:spcPct val="115000"/>
              </a:lnSpc>
              <a:buFont typeface="Aptos" panose="020B0004020202020204" pitchFamily="34" charset="0"/>
              <a:buChar char="-"/>
            </a:pPr>
            <a:r>
              <a:rPr lang="es-CO" sz="1800" kern="150" dirty="0">
                <a:effectLst/>
                <a:latin typeface="Garamond" panose="02020404030301010803" pitchFamily="18" charset="0"/>
                <a:ea typeface="Aptos" panose="020B0004020202020204" pitchFamily="34" charset="0"/>
                <a:cs typeface="Arial" panose="020B0604020202020204" pitchFamily="34" charset="0"/>
              </a:rPr>
              <a:t>Necesidad a satisfacer</a:t>
            </a:r>
            <a:r>
              <a:rPr lang="es-CO" sz="1800" kern="150" dirty="0">
                <a:latin typeface="Times New Roman" panose="02020603050405020304" pitchFamily="18" charset="0"/>
                <a:ea typeface="Aptos" panose="020B0004020202020204" pitchFamily="34" charset="0"/>
                <a:cs typeface="Times New Roman" panose="02020603050405020304" pitchFamily="18" charset="0"/>
              </a:rPr>
              <a:t> / </a:t>
            </a:r>
            <a:r>
              <a:rPr lang="es-CO" sz="1800" kern="150" dirty="0">
                <a:effectLst/>
                <a:latin typeface="Garamond" panose="02020404030301010803" pitchFamily="18" charset="0"/>
                <a:ea typeface="Aptos" panose="020B0004020202020204" pitchFamily="34" charset="0"/>
                <a:cs typeface="Arial" panose="020B0604020202020204" pitchFamily="34" charset="0"/>
              </a:rPr>
              <a:t>Antecedentes contractuales e históricos</a:t>
            </a:r>
            <a:endParaRPr lang="es-CO" sz="1800" kern="150" dirty="0">
              <a:effectLst/>
              <a:latin typeface="Times New Roman" panose="02020603050405020304" pitchFamily="18" charset="0"/>
              <a:ea typeface="Aptos" panose="020B0004020202020204" pitchFamily="34" charset="0"/>
              <a:cs typeface="Times New Roman" panose="02020603050405020304" pitchFamily="18" charset="0"/>
            </a:endParaRPr>
          </a:p>
          <a:p>
            <a:pPr lvl="0" fontAlgn="auto">
              <a:lnSpc>
                <a:spcPct val="115000"/>
              </a:lnSpc>
            </a:pPr>
            <a:r>
              <a:rPr lang="es-CO" sz="1800" kern="150" dirty="0">
                <a:effectLst/>
                <a:latin typeface="Garamond" panose="02020404030301010803" pitchFamily="18" charset="0"/>
                <a:ea typeface="Aptos" panose="020B0004020202020204" pitchFamily="34" charset="0"/>
                <a:cs typeface="Arial" panose="020B0604020202020204" pitchFamily="34" charset="0"/>
              </a:rPr>
              <a:t>Identificación de requerimientos técnicos </a:t>
            </a:r>
            <a:r>
              <a:rPr lang="es-CO" sz="1800" kern="150" dirty="0">
                <a:latin typeface="Times New Roman" panose="02020603050405020304" pitchFamily="18" charset="0"/>
                <a:ea typeface="Aptos" panose="020B0004020202020204" pitchFamily="34" charset="0"/>
                <a:cs typeface="Times New Roman" panose="02020603050405020304" pitchFamily="18" charset="0"/>
              </a:rPr>
              <a:t>/ </a:t>
            </a:r>
            <a:r>
              <a:rPr lang="es-CO" sz="1800" kern="150" dirty="0">
                <a:effectLst/>
                <a:latin typeface="Garamond" panose="02020404030301010803" pitchFamily="18" charset="0"/>
                <a:ea typeface="Aptos" panose="020B0004020202020204" pitchFamily="34" charset="0"/>
                <a:cs typeface="Arial" panose="020B0604020202020204" pitchFamily="34" charset="0"/>
              </a:rPr>
              <a:t>Productos del sector </a:t>
            </a:r>
            <a:endParaRPr lang="es-CO" sz="1800" kern="150" dirty="0">
              <a:effectLst/>
              <a:latin typeface="Times New Roman" panose="02020603050405020304" pitchFamily="18" charset="0"/>
              <a:ea typeface="Aptos" panose="020B0004020202020204" pitchFamily="34" charset="0"/>
              <a:cs typeface="Times New Roman" panose="02020603050405020304" pitchFamily="18" charset="0"/>
            </a:endParaRPr>
          </a:p>
          <a:p>
            <a:pPr lvl="0" fontAlgn="auto">
              <a:lnSpc>
                <a:spcPct val="115000"/>
              </a:lnSpc>
            </a:pPr>
            <a:r>
              <a:rPr lang="es-CO" sz="1800" kern="150" dirty="0">
                <a:effectLst/>
                <a:latin typeface="Garamond" panose="02020404030301010803" pitchFamily="18" charset="0"/>
                <a:ea typeface="Aptos" panose="020B0004020202020204" pitchFamily="34" charset="0"/>
                <a:cs typeface="Arial" panose="020B0604020202020204" pitchFamily="34" charset="0"/>
              </a:rPr>
              <a:t>Análisis del valor del presupuesto</a:t>
            </a:r>
            <a:endParaRPr lang="es-CO" sz="1800" kern="150" dirty="0">
              <a:effectLst/>
              <a:latin typeface="Times New Roman" panose="02020603050405020304" pitchFamily="18" charset="0"/>
              <a:ea typeface="Aptos" panose="020B0004020202020204" pitchFamily="34" charset="0"/>
              <a:cs typeface="Times New Roman" panose="02020603050405020304" pitchFamily="18" charset="0"/>
            </a:endParaRPr>
          </a:p>
          <a:p>
            <a:pPr>
              <a:lnSpc>
                <a:spcPct val="115000"/>
              </a:lnSpc>
            </a:pPr>
            <a:endParaRPr lang="es-CO" sz="1800" b="1" kern="150" dirty="0">
              <a:latin typeface="Garamond" panose="02020404030301010803" pitchFamily="18" charset="0"/>
              <a:ea typeface="Times New Roman" panose="02020603050405020304" pitchFamily="18" charset="0"/>
              <a:cs typeface="Arial" panose="020B0604020202020204" pitchFamily="34" charset="0"/>
            </a:endParaRPr>
          </a:p>
          <a:p>
            <a:pPr>
              <a:lnSpc>
                <a:spcPct val="115000"/>
              </a:lnSpc>
            </a:pPr>
            <a:r>
              <a:rPr lang="es-CO" sz="1800" b="1" kern="150" dirty="0">
                <a:effectLst/>
                <a:latin typeface="Garamond" panose="02020404030301010803" pitchFamily="18" charset="0"/>
                <a:ea typeface="Times New Roman" panose="02020603050405020304" pitchFamily="18" charset="0"/>
                <a:cs typeface="Arial" panose="020B0604020202020204" pitchFamily="34" charset="0"/>
              </a:rPr>
              <a:t>B. Estudio de la Oferta</a:t>
            </a:r>
          </a:p>
          <a:p>
            <a:pPr lvl="0" algn="just" fontAlgn="auto">
              <a:lnSpc>
                <a:spcPct val="115000"/>
              </a:lnSpc>
            </a:pPr>
            <a:r>
              <a:rPr lang="es-CO" sz="1800" kern="150" dirty="0">
                <a:effectLst/>
                <a:latin typeface="Garamond" panose="02020404030301010803" pitchFamily="18" charset="0"/>
                <a:ea typeface="Aptos" panose="020B0004020202020204" pitchFamily="34" charset="0"/>
                <a:cs typeface="Arial" panose="020B0604020202020204" pitchFamily="34" charset="0"/>
              </a:rPr>
              <a:t>Búsqueda en datos abiertos de SECOP</a:t>
            </a:r>
            <a:r>
              <a:rPr lang="es-CO" sz="1800" kern="150" dirty="0">
                <a:latin typeface="Times New Roman" panose="02020603050405020304" pitchFamily="18" charset="0"/>
                <a:ea typeface="Aptos" panose="020B0004020202020204" pitchFamily="34" charset="0"/>
                <a:cs typeface="Times New Roman" panose="02020603050405020304" pitchFamily="18" charset="0"/>
              </a:rPr>
              <a:t> y a</a:t>
            </a:r>
            <a:r>
              <a:rPr lang="es-CO" sz="1800" kern="150" dirty="0">
                <a:effectLst/>
                <a:latin typeface="Garamond" panose="02020404030301010803" pitchFamily="18" charset="0"/>
                <a:ea typeface="Aptos" panose="020B0004020202020204" pitchFamily="34" charset="0"/>
                <a:cs typeface="Arial" panose="020B0604020202020204" pitchFamily="34" charset="0"/>
              </a:rPr>
              <a:t>nálisis de criterios diferenciales sociales, ambientales, población vulnerable y/o MiPymes</a:t>
            </a:r>
            <a:endParaRPr lang="es-CO" sz="1800" kern="150" dirty="0">
              <a:effectLst/>
              <a:latin typeface="Times New Roman" panose="02020603050405020304" pitchFamily="18" charset="0"/>
              <a:ea typeface="Aptos" panose="020B0004020202020204" pitchFamily="34" charset="0"/>
              <a:cs typeface="Times New Roman" panose="02020603050405020304" pitchFamily="18" charset="0"/>
            </a:endParaRPr>
          </a:p>
          <a:p>
            <a:pPr>
              <a:lnSpc>
                <a:spcPct val="115000"/>
              </a:lnSpc>
            </a:pPr>
            <a:endParaRPr lang="es-CO" sz="1800" kern="150" dirty="0">
              <a:effectLst/>
              <a:latin typeface="Times New Roman" panose="02020603050405020304" pitchFamily="18" charset="0"/>
              <a:ea typeface="Times New Roman" panose="02020603050405020304" pitchFamily="18" charset="0"/>
              <a:cs typeface="Lohit Hindi"/>
            </a:endParaRPr>
          </a:p>
          <a:p>
            <a:pPr>
              <a:lnSpc>
                <a:spcPct val="115000"/>
              </a:lnSpc>
            </a:pPr>
            <a:r>
              <a:rPr lang="es-CO" sz="1800" b="1" kern="150" dirty="0">
                <a:effectLst/>
                <a:latin typeface="Garamond" panose="02020404030301010803" pitchFamily="18" charset="0"/>
                <a:ea typeface="Times New Roman" panose="02020603050405020304" pitchFamily="18" charset="0"/>
                <a:cs typeface="Arial" panose="020B0604020202020204" pitchFamily="34" charset="0"/>
              </a:rPr>
              <a:t>C. Estudio de la Demanda</a:t>
            </a:r>
            <a:endParaRPr lang="es-CO" sz="1800" kern="150" dirty="0">
              <a:effectLst/>
              <a:latin typeface="Times New Roman" panose="02020603050405020304" pitchFamily="18" charset="0"/>
              <a:ea typeface="Times New Roman" panose="02020603050405020304" pitchFamily="18" charset="0"/>
              <a:cs typeface="Lohit Hindi"/>
            </a:endParaRPr>
          </a:p>
          <a:p>
            <a:pPr>
              <a:lnSpc>
                <a:spcPct val="115000"/>
              </a:lnSpc>
            </a:pPr>
            <a:r>
              <a:rPr lang="es-CO" sz="1800" kern="150" dirty="0">
                <a:effectLst/>
                <a:latin typeface="Garamond" panose="02020404030301010803" pitchFamily="18" charset="0"/>
                <a:ea typeface="Aptos" panose="020B0004020202020204" pitchFamily="34" charset="0"/>
                <a:cs typeface="Arial" panose="020B0604020202020204" pitchFamily="34" charset="0"/>
              </a:rPr>
              <a:t>- Identificación de como se ha adquirido la presente necesidad en el pasado y como contratan otras entidades. </a:t>
            </a:r>
            <a:endParaRPr lang="es-CO" sz="1800" kern="150" dirty="0">
              <a:effectLst/>
              <a:latin typeface="Times New Roman" panose="02020603050405020304" pitchFamily="18" charset="0"/>
              <a:ea typeface="Aptos" panose="020B0004020202020204" pitchFamily="34" charset="0"/>
              <a:cs typeface="Times New Roman" panose="02020603050405020304" pitchFamily="18" charset="0"/>
            </a:endParaRPr>
          </a:p>
        </p:txBody>
      </p:sp>
      <p:pic>
        <p:nvPicPr>
          <p:cNvPr id="3" name="Picture 2" descr="Análisis del Sector, ¿Cómo hacer uno y por qué es importante?">
            <a:extLst>
              <a:ext uri="{FF2B5EF4-FFF2-40B4-BE49-F238E27FC236}">
                <a16:creationId xmlns:a16="http://schemas.microsoft.com/office/drawing/2014/main" id="{E8A77BDE-299A-EB0F-FD3B-B7CD3139DE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08625" y="3267856"/>
            <a:ext cx="3396457" cy="1826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138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p15"/>
          <p:cNvPicPr preferRelativeResize="0"/>
          <p:nvPr/>
        </p:nvPicPr>
        <p:blipFill>
          <a:blip r:embed="rId3">
            <a:alphaModFix/>
          </a:blip>
          <a:stretch>
            <a:fillRect/>
          </a:stretch>
        </p:blipFill>
        <p:spPr>
          <a:xfrm>
            <a:off x="0" y="-1349946"/>
            <a:ext cx="12192000" cy="8125975"/>
          </a:xfrm>
          <a:prstGeom prst="rect">
            <a:avLst/>
          </a:prstGeom>
          <a:noFill/>
          <a:ln>
            <a:noFill/>
          </a:ln>
        </p:spPr>
      </p:pic>
      <p:grpSp>
        <p:nvGrpSpPr>
          <p:cNvPr id="104" name="Google Shape;104;p15"/>
          <p:cNvGrpSpPr/>
          <p:nvPr/>
        </p:nvGrpSpPr>
        <p:grpSpPr>
          <a:xfrm>
            <a:off x="10943664" y="-52"/>
            <a:ext cx="1245319" cy="6857697"/>
            <a:chOff x="10950525" y="35050"/>
            <a:chExt cx="1239000" cy="6822900"/>
          </a:xfrm>
        </p:grpSpPr>
        <p:sp>
          <p:nvSpPr>
            <p:cNvPr id="105" name="Google Shape;105;p15"/>
            <p:cNvSpPr/>
            <p:nvPr/>
          </p:nvSpPr>
          <p:spPr>
            <a:xfrm flipH="1">
              <a:off x="10950525" y="2554450"/>
              <a:ext cx="1239000" cy="43035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 name="Google Shape;106;p15"/>
            <p:cNvSpPr/>
            <p:nvPr/>
          </p:nvSpPr>
          <p:spPr>
            <a:xfrm rot="10800000">
              <a:off x="10950525" y="35050"/>
              <a:ext cx="1239000" cy="2519400"/>
            </a:xfrm>
            <a:prstGeom prst="rtTriangle">
              <a:avLst/>
            </a:prstGeom>
            <a:solidFill>
              <a:srgbClr val="FDC31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07" name="Google Shape;107;p15"/>
            <p:cNvPicPr preferRelativeResize="0"/>
            <p:nvPr/>
          </p:nvPicPr>
          <p:blipFill>
            <a:blip r:embed="rId4">
              <a:alphaModFix/>
            </a:blip>
            <a:stretch>
              <a:fillRect/>
            </a:stretch>
          </p:blipFill>
          <p:spPr>
            <a:xfrm>
              <a:off x="11161009" y="6465999"/>
              <a:ext cx="949873" cy="310749"/>
            </a:xfrm>
            <a:prstGeom prst="rect">
              <a:avLst/>
            </a:prstGeom>
            <a:noFill/>
            <a:ln>
              <a:noFill/>
            </a:ln>
          </p:spPr>
        </p:pic>
      </p:grpSp>
      <p:sp>
        <p:nvSpPr>
          <p:cNvPr id="10" name="Rectángulo 9"/>
          <p:cNvSpPr/>
          <p:nvPr/>
        </p:nvSpPr>
        <p:spPr>
          <a:xfrm>
            <a:off x="353979" y="264812"/>
            <a:ext cx="10586668" cy="1659557"/>
          </a:xfrm>
          <a:prstGeom prst="rect">
            <a:avLst/>
          </a:prstGeom>
        </p:spPr>
        <p:txBody>
          <a:bodyPr wrap="square">
            <a:spAutoFit/>
          </a:bodyPr>
          <a:lstStyle/>
          <a:p>
            <a:pPr fontAlgn="auto">
              <a:lnSpc>
                <a:spcPct val="115000"/>
              </a:lnSpc>
            </a:pPr>
            <a:r>
              <a:rPr lang="es-CO" sz="2400" b="1" i="1" u="sng" kern="150" dirty="0">
                <a:effectLst/>
                <a:latin typeface="Garamond" panose="02020404030301010803" pitchFamily="18" charset="0"/>
                <a:ea typeface="Times New Roman" panose="02020603050405020304" pitchFamily="18" charset="0"/>
                <a:cs typeface="Arial" panose="020B0604020202020204" pitchFamily="34" charset="0"/>
              </a:rPr>
              <a:t>Tercero: </a:t>
            </a:r>
            <a:r>
              <a:rPr lang="es-CO" sz="2400" kern="150" dirty="0">
                <a:effectLst/>
                <a:latin typeface="Garamond" panose="02020404030301010803" pitchFamily="18" charset="0"/>
                <a:ea typeface="Times New Roman" panose="02020603050405020304" pitchFamily="18" charset="0"/>
                <a:cs typeface="Arial" panose="020B0604020202020204" pitchFamily="34" charset="0"/>
              </a:rPr>
              <a:t>Se ha recibido una (1) propuesta por parte de la empresa MJS | Ingeniería Vial indicando:</a:t>
            </a:r>
          </a:p>
          <a:p>
            <a:pPr fontAlgn="auto">
              <a:lnSpc>
                <a:spcPct val="115000"/>
              </a:lnSpc>
            </a:pPr>
            <a:endParaRPr lang="es-CO" sz="2400" kern="150" dirty="0">
              <a:latin typeface="Garamond" panose="02020404030301010803" pitchFamily="18" charset="0"/>
              <a:ea typeface="Times New Roman" panose="02020603050405020304" pitchFamily="18" charset="0"/>
              <a:cs typeface="Arial" panose="020B0604020202020204" pitchFamily="34" charset="0"/>
            </a:endParaRPr>
          </a:p>
          <a:p>
            <a:pPr fontAlgn="auto">
              <a:lnSpc>
                <a:spcPct val="115000"/>
              </a:lnSpc>
            </a:pPr>
            <a:endParaRPr lang="es-CO" sz="1800" kern="150" dirty="0">
              <a:effectLst/>
              <a:latin typeface="Times New Roman" panose="02020603050405020304" pitchFamily="18" charset="0"/>
              <a:ea typeface="Times New Roman" panose="02020603050405020304" pitchFamily="18" charset="0"/>
              <a:cs typeface="Lohit Hindi"/>
            </a:endParaRPr>
          </a:p>
        </p:txBody>
      </p:sp>
      <p:pic>
        <p:nvPicPr>
          <p:cNvPr id="2" name="Imagen 1">
            <a:extLst>
              <a:ext uri="{FF2B5EF4-FFF2-40B4-BE49-F238E27FC236}">
                <a16:creationId xmlns:a16="http://schemas.microsoft.com/office/drawing/2014/main" id="{5A5EA292-AC24-ED45-02B0-4D28B4E28BCA}"/>
              </a:ext>
            </a:extLst>
          </p:cNvPr>
          <p:cNvPicPr>
            <a:picLocks noChangeAspect="1"/>
          </p:cNvPicPr>
          <p:nvPr/>
        </p:nvPicPr>
        <p:blipFill>
          <a:blip r:embed="rId5"/>
          <a:stretch>
            <a:fillRect/>
          </a:stretch>
        </p:blipFill>
        <p:spPr>
          <a:xfrm>
            <a:off x="1726499" y="1266072"/>
            <a:ext cx="7490667" cy="5128539"/>
          </a:xfrm>
          <a:prstGeom prst="rect">
            <a:avLst/>
          </a:prstGeom>
        </p:spPr>
      </p:pic>
    </p:spTree>
    <p:extLst>
      <p:ext uri="{BB962C8B-B14F-4D97-AF65-F5344CB8AC3E}">
        <p14:creationId xmlns:p14="http://schemas.microsoft.com/office/powerpoint/2010/main" val="1377551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a:extLst>
            <a:ext uri="{FF2B5EF4-FFF2-40B4-BE49-F238E27FC236}">
              <a16:creationId xmlns:a16="http://schemas.microsoft.com/office/drawing/2014/main" id="{A29A6659-04F0-5514-88D8-4FFA1CCB4E0F}"/>
            </a:ext>
          </a:extLst>
        </p:cNvPr>
        <p:cNvGrpSpPr/>
        <p:nvPr/>
      </p:nvGrpSpPr>
      <p:grpSpPr>
        <a:xfrm>
          <a:off x="0" y="0"/>
          <a:ext cx="0" cy="0"/>
          <a:chOff x="0" y="0"/>
          <a:chExt cx="0" cy="0"/>
        </a:xfrm>
      </p:grpSpPr>
      <p:pic>
        <p:nvPicPr>
          <p:cNvPr id="103" name="Google Shape;103;p15">
            <a:extLst>
              <a:ext uri="{FF2B5EF4-FFF2-40B4-BE49-F238E27FC236}">
                <a16:creationId xmlns:a16="http://schemas.microsoft.com/office/drawing/2014/main" id="{9E322ADD-24B4-3C15-DCA7-6FB0AC717A81}"/>
              </a:ext>
            </a:extLst>
          </p:cNvPr>
          <p:cNvPicPr preferRelativeResize="0"/>
          <p:nvPr/>
        </p:nvPicPr>
        <p:blipFill>
          <a:blip r:embed="rId3">
            <a:alphaModFix/>
          </a:blip>
          <a:stretch>
            <a:fillRect/>
          </a:stretch>
        </p:blipFill>
        <p:spPr>
          <a:xfrm>
            <a:off x="0" y="0"/>
            <a:ext cx="12192000" cy="6776029"/>
          </a:xfrm>
          <a:prstGeom prst="rect">
            <a:avLst/>
          </a:prstGeom>
          <a:noFill/>
          <a:ln>
            <a:noFill/>
          </a:ln>
        </p:spPr>
      </p:pic>
      <p:grpSp>
        <p:nvGrpSpPr>
          <p:cNvPr id="104" name="Google Shape;104;p15">
            <a:extLst>
              <a:ext uri="{FF2B5EF4-FFF2-40B4-BE49-F238E27FC236}">
                <a16:creationId xmlns:a16="http://schemas.microsoft.com/office/drawing/2014/main" id="{16061FC7-DC26-E2D4-DA15-3583F8542794}"/>
              </a:ext>
            </a:extLst>
          </p:cNvPr>
          <p:cNvGrpSpPr/>
          <p:nvPr/>
        </p:nvGrpSpPr>
        <p:grpSpPr>
          <a:xfrm>
            <a:off x="10943664" y="-52"/>
            <a:ext cx="1245319" cy="6857697"/>
            <a:chOff x="10950525" y="35050"/>
            <a:chExt cx="1239000" cy="6822900"/>
          </a:xfrm>
        </p:grpSpPr>
        <p:sp>
          <p:nvSpPr>
            <p:cNvPr id="105" name="Google Shape;105;p15">
              <a:extLst>
                <a:ext uri="{FF2B5EF4-FFF2-40B4-BE49-F238E27FC236}">
                  <a16:creationId xmlns:a16="http://schemas.microsoft.com/office/drawing/2014/main" id="{1200AE7C-26CF-BBB9-3004-CAB1A86A9E9E}"/>
                </a:ext>
              </a:extLst>
            </p:cNvPr>
            <p:cNvSpPr/>
            <p:nvPr/>
          </p:nvSpPr>
          <p:spPr>
            <a:xfrm flipH="1">
              <a:off x="10950525" y="2554450"/>
              <a:ext cx="1239000" cy="43035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06" name="Google Shape;106;p15">
              <a:extLst>
                <a:ext uri="{FF2B5EF4-FFF2-40B4-BE49-F238E27FC236}">
                  <a16:creationId xmlns:a16="http://schemas.microsoft.com/office/drawing/2014/main" id="{FA06261D-EAEF-0C24-2771-F4B29BADF90B}"/>
                </a:ext>
              </a:extLst>
            </p:cNvPr>
            <p:cNvSpPr/>
            <p:nvPr/>
          </p:nvSpPr>
          <p:spPr>
            <a:xfrm rot="10800000">
              <a:off x="10950525" y="35050"/>
              <a:ext cx="1239000" cy="2519400"/>
            </a:xfrm>
            <a:prstGeom prst="rtTriangle">
              <a:avLst/>
            </a:prstGeom>
            <a:solidFill>
              <a:srgbClr val="FDC31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07" name="Google Shape;107;p15">
              <a:extLst>
                <a:ext uri="{FF2B5EF4-FFF2-40B4-BE49-F238E27FC236}">
                  <a16:creationId xmlns:a16="http://schemas.microsoft.com/office/drawing/2014/main" id="{15B84F28-9393-1FFC-322E-A0097B9B916A}"/>
                </a:ext>
              </a:extLst>
            </p:cNvPr>
            <p:cNvPicPr preferRelativeResize="0"/>
            <p:nvPr/>
          </p:nvPicPr>
          <p:blipFill>
            <a:blip r:embed="rId4">
              <a:alphaModFix/>
            </a:blip>
            <a:stretch>
              <a:fillRect/>
            </a:stretch>
          </p:blipFill>
          <p:spPr>
            <a:xfrm>
              <a:off x="11161009" y="6465999"/>
              <a:ext cx="949873" cy="310749"/>
            </a:xfrm>
            <a:prstGeom prst="rect">
              <a:avLst/>
            </a:prstGeom>
            <a:noFill/>
            <a:ln>
              <a:noFill/>
            </a:ln>
          </p:spPr>
        </p:pic>
      </p:grpSp>
      <p:sp>
        <p:nvSpPr>
          <p:cNvPr id="10" name="Rectángulo 9">
            <a:extLst>
              <a:ext uri="{FF2B5EF4-FFF2-40B4-BE49-F238E27FC236}">
                <a16:creationId xmlns:a16="http://schemas.microsoft.com/office/drawing/2014/main" id="{29C03A7A-7875-D5FA-269D-11C7E2B46300}"/>
              </a:ext>
            </a:extLst>
          </p:cNvPr>
          <p:cNvSpPr/>
          <p:nvPr/>
        </p:nvSpPr>
        <p:spPr>
          <a:xfrm>
            <a:off x="353979" y="444694"/>
            <a:ext cx="10586668" cy="4855688"/>
          </a:xfrm>
          <a:prstGeom prst="rect">
            <a:avLst/>
          </a:prstGeom>
        </p:spPr>
        <p:txBody>
          <a:bodyPr wrap="square">
            <a:spAutoFit/>
          </a:bodyPr>
          <a:lstStyle/>
          <a:p>
            <a:pPr algn="just" fontAlgn="auto">
              <a:lnSpc>
                <a:spcPct val="115000"/>
              </a:lnSpc>
            </a:pPr>
            <a:r>
              <a:rPr lang="es-CO" sz="1800" b="1" i="1" u="sng" kern="150" dirty="0">
                <a:latin typeface="Garamond" panose="02020404030301010803" pitchFamily="18" charset="0"/>
                <a:ea typeface="Times New Roman" panose="02020603050405020304" pitchFamily="18" charset="0"/>
                <a:cs typeface="Arial" panose="020B0604020202020204" pitchFamily="34" charset="0"/>
              </a:rPr>
              <a:t>Cuarto</a:t>
            </a:r>
            <a:r>
              <a:rPr lang="es-CO" sz="1800" b="1" i="1" u="sng" kern="150" dirty="0">
                <a:effectLst/>
                <a:latin typeface="Garamond" panose="02020404030301010803" pitchFamily="18" charset="0"/>
                <a:ea typeface="Times New Roman" panose="02020603050405020304" pitchFamily="18" charset="0"/>
                <a:cs typeface="Arial" panose="020B0604020202020204" pitchFamily="34" charset="0"/>
              </a:rPr>
              <a:t>: </a:t>
            </a:r>
            <a:r>
              <a:rPr lang="es-CO" sz="1800" kern="150" dirty="0">
                <a:effectLst/>
                <a:latin typeface="Garamond" panose="02020404030301010803" pitchFamily="18" charset="0"/>
                <a:ea typeface="Times New Roman" panose="02020603050405020304" pitchFamily="18" charset="0"/>
                <a:cs typeface="Arial" panose="020B0604020202020204" pitchFamily="34" charset="0"/>
              </a:rPr>
              <a:t>Se radicó solicitud de traslado presupuestal, por la suma de $725.061.610. </a:t>
            </a:r>
          </a:p>
          <a:p>
            <a:pPr algn="just" fontAlgn="auto">
              <a:lnSpc>
                <a:spcPct val="115000"/>
              </a:lnSpc>
            </a:pPr>
            <a:endParaRPr lang="es-CO" sz="1800" kern="150" dirty="0">
              <a:latin typeface="Garamond" panose="02020404030301010803" pitchFamily="18" charset="0"/>
              <a:ea typeface="Times New Roman" panose="02020603050405020304" pitchFamily="18" charset="0"/>
              <a:cs typeface="Arial" panose="020B0604020202020204" pitchFamily="34" charset="0"/>
            </a:endParaRPr>
          </a:p>
          <a:p>
            <a:pPr algn="just" fontAlgn="auto">
              <a:lnSpc>
                <a:spcPct val="115000"/>
              </a:lnSpc>
            </a:pPr>
            <a:r>
              <a:rPr lang="es-ES" sz="1800" kern="150" dirty="0">
                <a:effectLst/>
                <a:latin typeface="Garamond" panose="02020404030301010803" pitchFamily="18" charset="0"/>
                <a:ea typeface="Times New Roman" panose="02020603050405020304" pitchFamily="18" charset="0"/>
                <a:cs typeface="Arial" panose="020B0604020202020204" pitchFamily="34" charset="0"/>
              </a:rPr>
              <a:t>En cuanto a los recursos existentes en el Fondo, se encuentran los certificados de disponibilidad presupuestal  No. 85 por la suma de $558.000.000 y No. </a:t>
            </a:r>
            <a:r>
              <a:rPr lang="es-ES" sz="1800" kern="150" dirty="0">
                <a:latin typeface="Garamond" panose="02020404030301010803" pitchFamily="18" charset="0"/>
                <a:ea typeface="Times New Roman" panose="02020603050405020304" pitchFamily="18" charset="0"/>
                <a:cs typeface="Arial" panose="020B0604020202020204" pitchFamily="34" charset="0"/>
              </a:rPr>
              <a:t>88</a:t>
            </a:r>
            <a:r>
              <a:rPr lang="es-ES" sz="1800" kern="150" dirty="0">
                <a:effectLst/>
                <a:latin typeface="Garamond" panose="02020404030301010803" pitchFamily="18" charset="0"/>
                <a:ea typeface="Times New Roman" panose="02020603050405020304" pitchFamily="18" charset="0"/>
                <a:cs typeface="Arial" panose="020B0604020202020204" pitchFamily="34" charset="0"/>
              </a:rPr>
              <a:t> por la suma de $167.061.610 destinados al pago del valor del contrato de interventoría CI-096-2016 que tenía por objeto </a:t>
            </a:r>
            <a:r>
              <a:rPr lang="es-ES" sz="1800" i="1" kern="150" dirty="0">
                <a:effectLst/>
                <a:latin typeface="Garamond" panose="02020404030301010803" pitchFamily="18" charset="0"/>
                <a:ea typeface="Times New Roman" panose="02020603050405020304" pitchFamily="18" charset="0"/>
                <a:cs typeface="Arial" panose="020B0604020202020204" pitchFamily="34" charset="0"/>
              </a:rPr>
              <a:t>“REALIZAR LA INTERVENTORÍA TÉCNICA, ADMINISTRATIVA, FINANCIERA, SOCIAL, Y SISOMA AL CONTRATO RESULTANTE DEL PROCESO No. FDLT-LP-019- 2016 CUYO OBJETO ES LA “REALIZACIÓN POR EL SISTEMA DE PRECIOS UNITARIOS FIJOS SIN FÓRMULA DE REAJUSTE LA CONSTRUCCIÓN DE LA NUEVA SEDE DE LA ALCALDÍA LOCAL DE TEUSAQUILLO EN LA CIUDAD DE BOGOTÁ D.C.”. </a:t>
            </a:r>
          </a:p>
          <a:p>
            <a:pPr algn="just" fontAlgn="auto">
              <a:lnSpc>
                <a:spcPct val="115000"/>
              </a:lnSpc>
            </a:pPr>
            <a:endParaRPr lang="es-ES" sz="1800" i="1" kern="150" dirty="0">
              <a:latin typeface="Garamond" panose="02020404030301010803" pitchFamily="18" charset="0"/>
              <a:ea typeface="Times New Roman" panose="02020603050405020304" pitchFamily="18" charset="0"/>
              <a:cs typeface="Arial" panose="020B0604020202020204" pitchFamily="34" charset="0"/>
            </a:endParaRPr>
          </a:p>
          <a:p>
            <a:pPr marL="285750" indent="-285750" algn="just" fontAlgn="auto">
              <a:lnSpc>
                <a:spcPct val="115000"/>
              </a:lnSpc>
              <a:buFontTx/>
              <a:buChar char="-"/>
            </a:pPr>
            <a:r>
              <a:rPr lang="es-ES" sz="1800" kern="150" dirty="0">
                <a:latin typeface="Garamond" panose="02020404030301010803" pitchFamily="18" charset="0"/>
                <a:cs typeface="Arial" panose="020B0604020202020204" pitchFamily="34" charset="0"/>
              </a:rPr>
              <a:t>El contrato venció su plazo sin liquidación el pasado 19 de enero de 2022</a:t>
            </a:r>
          </a:p>
          <a:p>
            <a:pPr algn="just" fontAlgn="auto">
              <a:lnSpc>
                <a:spcPct val="115000"/>
              </a:lnSpc>
            </a:pPr>
            <a:endParaRPr lang="es-ES" sz="1800" kern="150" dirty="0">
              <a:latin typeface="Garamond" panose="02020404030301010803" pitchFamily="18" charset="0"/>
              <a:cs typeface="Arial" panose="020B0604020202020204" pitchFamily="34" charset="0"/>
            </a:endParaRPr>
          </a:p>
          <a:p>
            <a:pPr marL="285750" indent="-285750" algn="just" fontAlgn="auto">
              <a:lnSpc>
                <a:spcPct val="115000"/>
              </a:lnSpc>
              <a:buFontTx/>
              <a:buChar char="-"/>
            </a:pPr>
            <a:r>
              <a:rPr lang="es-CO" sz="1800" kern="150" dirty="0">
                <a:latin typeface="Garamond" panose="02020404030301010803" pitchFamily="18" charset="0"/>
                <a:cs typeface="Arial" panose="020B0604020202020204" pitchFamily="34" charset="0"/>
              </a:rPr>
              <a:t>El 1 de diciembre de 2021 el Consorcio </a:t>
            </a:r>
            <a:r>
              <a:rPr lang="es-CO" sz="1800" kern="150" dirty="0" err="1">
                <a:latin typeface="Garamond" panose="02020404030301010803" pitchFamily="18" charset="0"/>
                <a:cs typeface="Arial" panose="020B0604020202020204" pitchFamily="34" charset="0"/>
              </a:rPr>
              <a:t>Velnec</a:t>
            </a:r>
            <a:r>
              <a:rPr lang="es-CO" sz="1800" kern="150" dirty="0">
                <a:latin typeface="Garamond" panose="02020404030301010803" pitchFamily="18" charset="0"/>
                <a:cs typeface="Arial" panose="020B0604020202020204" pitchFamily="34" charset="0"/>
              </a:rPr>
              <a:t> GNG 2017, contratista de interventoría, radicó demanda en ejercicio del medio de control de controversias contractuales, pretendiendo la liquidación judicial y el pago del valor del contrato. </a:t>
            </a:r>
          </a:p>
        </p:txBody>
      </p:sp>
    </p:spTree>
    <p:extLst>
      <p:ext uri="{BB962C8B-B14F-4D97-AF65-F5344CB8AC3E}">
        <p14:creationId xmlns:p14="http://schemas.microsoft.com/office/powerpoint/2010/main" val="3505280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1"/>
          <p:cNvSpPr/>
          <p:nvPr/>
        </p:nvSpPr>
        <p:spPr>
          <a:xfrm>
            <a:off x="0" y="-2125"/>
            <a:ext cx="12206700" cy="6857700"/>
          </a:xfrm>
          <a:prstGeom prst="rect">
            <a:avLst/>
          </a:prstGeom>
          <a:solidFill>
            <a:srgbClr val="E4032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lt1"/>
              </a:solidFill>
              <a:latin typeface="Calibri"/>
              <a:ea typeface="Calibri"/>
              <a:cs typeface="Calibri"/>
              <a:sym typeface="Calibri"/>
            </a:endParaRPr>
          </a:p>
        </p:txBody>
      </p:sp>
      <p:sp>
        <p:nvSpPr>
          <p:cNvPr id="162" name="Google Shape;162;p21"/>
          <p:cNvSpPr/>
          <p:nvPr/>
        </p:nvSpPr>
        <p:spPr>
          <a:xfrm flipH="1">
            <a:off x="10943683" y="2532197"/>
            <a:ext cx="1245300" cy="4325400"/>
          </a:xfrm>
          <a:prstGeom prst="rtTriangle">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Calibri"/>
              <a:ea typeface="Calibri"/>
              <a:cs typeface="Calibri"/>
              <a:sym typeface="Calibri"/>
            </a:endParaRPr>
          </a:p>
        </p:txBody>
      </p:sp>
      <p:sp>
        <p:nvSpPr>
          <p:cNvPr id="163" name="Google Shape;163;p21"/>
          <p:cNvSpPr/>
          <p:nvPr/>
        </p:nvSpPr>
        <p:spPr>
          <a:xfrm rot="10800000">
            <a:off x="10943683" y="-103"/>
            <a:ext cx="1245300" cy="2532300"/>
          </a:xfrm>
          <a:prstGeom prst="rtTriangle">
            <a:avLst/>
          </a:prstGeom>
          <a:solidFill>
            <a:srgbClr val="CC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pic>
        <p:nvPicPr>
          <p:cNvPr id="164" name="Google Shape;164;p21"/>
          <p:cNvPicPr preferRelativeResize="0"/>
          <p:nvPr/>
        </p:nvPicPr>
        <p:blipFill>
          <a:blip r:embed="rId3">
            <a:alphaModFix/>
          </a:blip>
          <a:stretch>
            <a:fillRect/>
          </a:stretch>
        </p:blipFill>
        <p:spPr>
          <a:xfrm>
            <a:off x="5314622" y="4732325"/>
            <a:ext cx="1628600" cy="532776"/>
          </a:xfrm>
          <a:prstGeom prst="rect">
            <a:avLst/>
          </a:prstGeom>
          <a:noFill/>
          <a:ln>
            <a:noFill/>
          </a:ln>
        </p:spPr>
      </p:pic>
      <p:sp>
        <p:nvSpPr>
          <p:cNvPr id="165" name="Google Shape;165;p21"/>
          <p:cNvSpPr txBox="1"/>
          <p:nvPr/>
        </p:nvSpPr>
        <p:spPr>
          <a:xfrm>
            <a:off x="2731500" y="2547000"/>
            <a:ext cx="6729000" cy="2031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CO" sz="12000" b="1">
                <a:solidFill>
                  <a:schemeClr val="lt1"/>
                </a:solidFill>
                <a:latin typeface="Oswald"/>
                <a:ea typeface="Oswald"/>
                <a:cs typeface="Oswald"/>
                <a:sym typeface="Oswald"/>
              </a:rPr>
              <a:t>GRACIAS</a:t>
            </a:r>
            <a:endParaRPr sz="12000" b="1">
              <a:solidFill>
                <a:schemeClr val="lt1"/>
              </a:solidFill>
              <a:latin typeface="Oswald"/>
              <a:ea typeface="Oswald"/>
              <a:cs typeface="Oswald"/>
              <a:sym typeface="Oswald"/>
            </a:endParaRPr>
          </a:p>
        </p:txBody>
      </p:sp>
      <p:sp>
        <p:nvSpPr>
          <p:cNvPr id="166" name="Google Shape;166;p21"/>
          <p:cNvSpPr/>
          <p:nvPr/>
        </p:nvSpPr>
        <p:spPr>
          <a:xfrm flipH="1">
            <a:off x="-1160900" y="479700"/>
            <a:ext cx="3074100" cy="6378300"/>
          </a:xfrm>
          <a:prstGeom prst="parallelogram">
            <a:avLst>
              <a:gd name="adj" fmla="val 71939"/>
            </a:avLst>
          </a:prstGeom>
          <a:solidFill>
            <a:srgbClr val="CC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CO">
                <a:latin typeface="Calibri"/>
                <a:ea typeface="Calibri"/>
                <a:cs typeface="Calibri"/>
                <a:sym typeface="Calibri"/>
              </a:rPr>
              <a:t> </a:t>
            </a: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TotalTime>
  <Words>737</Words>
  <Application>Microsoft Office PowerPoint</Application>
  <PresentationFormat>Panorámica</PresentationFormat>
  <Paragraphs>82</Paragraphs>
  <Slides>7</Slides>
  <Notes>7</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7</vt:i4>
      </vt:variant>
    </vt:vector>
  </HeadingPairs>
  <TitlesOfParts>
    <vt:vector size="16" baseType="lpstr">
      <vt:lpstr>Calibri</vt:lpstr>
      <vt:lpstr>Aptos</vt:lpstr>
      <vt:lpstr>Oswald</vt:lpstr>
      <vt:lpstr>Wingdings</vt:lpstr>
      <vt:lpstr>Times New Roman</vt:lpstr>
      <vt:lpstr>Arial</vt:lpstr>
      <vt:lpstr>Garamond</vt:lpstr>
      <vt:lpstr>Lexend Light</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Camilo Crew</dc:creator>
  <cp:lastModifiedBy>Orlando Gelvez Velandia</cp:lastModifiedBy>
  <cp:revision>38</cp:revision>
  <dcterms:modified xsi:type="dcterms:W3CDTF">2025-02-12T20:38:37Z</dcterms:modified>
</cp:coreProperties>
</file>